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87" r:id="rId2"/>
    <p:sldId id="402" r:id="rId3"/>
    <p:sldId id="380" r:id="rId4"/>
    <p:sldId id="381" r:id="rId5"/>
    <p:sldId id="382" r:id="rId6"/>
    <p:sldId id="383" r:id="rId7"/>
    <p:sldId id="422" r:id="rId8"/>
    <p:sldId id="384" r:id="rId9"/>
    <p:sldId id="385" r:id="rId10"/>
    <p:sldId id="386" r:id="rId11"/>
    <p:sldId id="390" r:id="rId12"/>
    <p:sldId id="387" r:id="rId13"/>
    <p:sldId id="391" r:id="rId14"/>
    <p:sldId id="388" r:id="rId15"/>
    <p:sldId id="389" r:id="rId16"/>
    <p:sldId id="423" r:id="rId17"/>
    <p:sldId id="392" r:id="rId18"/>
    <p:sldId id="393" r:id="rId19"/>
    <p:sldId id="397" r:id="rId20"/>
    <p:sldId id="396" r:id="rId21"/>
    <p:sldId id="398" r:id="rId22"/>
    <p:sldId id="399" r:id="rId23"/>
    <p:sldId id="401" r:id="rId24"/>
    <p:sldId id="400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31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44F96A5-AD67-4442-A896-D81D50C34561}">
          <p14:sldIdLst>
            <p14:sldId id="287"/>
            <p14:sldId id="402"/>
          </p14:sldIdLst>
        </p14:section>
        <p14:section name="第1节" id="{F6FC0E08-E0FE-47A6-8CA6-AFA08F8B06E8}">
          <p14:sldIdLst>
            <p14:sldId id="380"/>
            <p14:sldId id="381"/>
            <p14:sldId id="382"/>
            <p14:sldId id="383"/>
            <p14:sldId id="422"/>
            <p14:sldId id="384"/>
            <p14:sldId id="385"/>
            <p14:sldId id="386"/>
            <p14:sldId id="390"/>
            <p14:sldId id="387"/>
            <p14:sldId id="391"/>
            <p14:sldId id="388"/>
            <p14:sldId id="389"/>
            <p14:sldId id="423"/>
            <p14:sldId id="392"/>
            <p14:sldId id="393"/>
            <p14:sldId id="397"/>
            <p14:sldId id="396"/>
          </p14:sldIdLst>
        </p14:section>
        <p14:section name="第2节" id="{320A175C-BF97-4720-8D6B-EE88BFAED3B9}">
          <p14:sldIdLst>
            <p14:sldId id="398"/>
            <p14:sldId id="399"/>
            <p14:sldId id="401"/>
            <p14:sldId id="400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第3节" id="{8CF99B4C-8AA5-406A-A482-A1FE84394311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默认节" id="{CAD438C5-38C4-4361-BE87-B3DCB4109ABD}">
          <p14:sldIdLst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9">
          <p15:clr>
            <a:srgbClr val="A4A3A4"/>
          </p15:clr>
        </p15:guide>
        <p15:guide id="2" pos="7034">
          <p15:clr>
            <a:srgbClr val="A4A3A4"/>
          </p15:clr>
        </p15:guide>
        <p15:guide id="3" pos="6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4" clrIdx="0"/>
  <p:cmAuthor id="2" name="Vincent" initials="V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A8"/>
    <a:srgbClr val="0079BA"/>
    <a:srgbClr val="003E60"/>
    <a:srgbClr val="F59F2B"/>
    <a:srgbClr val="FFCD11"/>
    <a:srgbClr val="EA8B00"/>
    <a:srgbClr val="EF8B00"/>
    <a:srgbClr val="F6AB00"/>
    <a:srgbClr val="FFC761"/>
    <a:srgbClr val="33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4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54" y="108"/>
      </p:cViewPr>
      <p:guideLst>
        <p:guide orient="horz" pos="2169"/>
        <p:guide pos="7034"/>
        <p:guide pos="6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1B013-5F64-4E03-95A1-541D89041808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BD940-BB21-4D3F-9B5C-C1E833D98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1038" y="4727575"/>
            <a:ext cx="5454650" cy="386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DD6C388-BB13-44C2-AC4C-67A5D1668FA3}" type="slidenum">
              <a:rPr lang="zh-CN" altLang="en-US" smtClean="0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6250084" y="3555189"/>
            <a:ext cx="376577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制作人：西南交通大学 张鹏飞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俞兆欣（整理发布）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15" y="1681938"/>
            <a:ext cx="3564845" cy="3564845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6250084" y="2669960"/>
            <a:ext cx="2509470" cy="519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交大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PPTer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协会出品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87886"/>
            <a:ext cx="12192000" cy="370114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6"/>
          <p:cNvSpPr>
            <a:spLocks noChangeArrowheads="1"/>
          </p:cNvSpPr>
          <p:nvPr userDrawn="1"/>
        </p:nvSpPr>
        <p:spPr bwMode="auto">
          <a:xfrm>
            <a:off x="-9525" y="401455"/>
            <a:ext cx="425450" cy="562467"/>
          </a:xfrm>
          <a:prstGeom prst="rect">
            <a:avLst/>
          </a:prstGeom>
          <a:solidFill>
            <a:srgbClr val="0078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直接连接符 37"/>
          <p:cNvSpPr>
            <a:spLocks noChangeShapeType="1"/>
          </p:cNvSpPr>
          <p:nvPr userDrawn="1"/>
        </p:nvSpPr>
        <p:spPr bwMode="auto">
          <a:xfrm>
            <a:off x="471488" y="401455"/>
            <a:ext cx="1" cy="562467"/>
          </a:xfrm>
          <a:prstGeom prst="line">
            <a:avLst/>
          </a:prstGeom>
          <a:noFill/>
          <a:ln w="28575">
            <a:solidFill>
              <a:srgbClr val="0078BA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0" r="5415"/>
          <a:stretch>
            <a:fillRect/>
          </a:stretch>
        </p:blipFill>
        <p:spPr bwMode="auto">
          <a:xfrm>
            <a:off x="5379495" y="387922"/>
            <a:ext cx="6812505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/>
          <p:cNvGrpSpPr/>
          <p:nvPr userDrawn="1"/>
        </p:nvGrpSpPr>
        <p:grpSpPr>
          <a:xfrm>
            <a:off x="726206" y="424455"/>
            <a:ext cx="1393507" cy="542543"/>
            <a:chOff x="582273" y="424455"/>
            <a:chExt cx="1393507" cy="54254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487886"/>
            <a:ext cx="12192000" cy="370114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40"/>
          <p:cNvSpPr>
            <a:spLocks noChangeArrowheads="1"/>
          </p:cNvSpPr>
          <p:nvPr userDrawn="1"/>
        </p:nvSpPr>
        <p:spPr bwMode="auto">
          <a:xfrm flipH="1">
            <a:off x="12126913" y="401455"/>
            <a:ext cx="65087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直接连接符 41"/>
          <p:cNvSpPr>
            <a:spLocks noChangeShapeType="1"/>
          </p:cNvSpPr>
          <p:nvPr userDrawn="1"/>
        </p:nvSpPr>
        <p:spPr bwMode="auto">
          <a:xfrm flipH="1">
            <a:off x="12088812" y="401455"/>
            <a:ext cx="1" cy="562467"/>
          </a:xfrm>
          <a:prstGeom prst="line">
            <a:avLst/>
          </a:prstGeom>
          <a:solidFill>
            <a:srgbClr val="3F72AF"/>
          </a:solidFill>
          <a:ln w="28575">
            <a:solidFill>
              <a:srgbClr val="0079BA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矩形 36"/>
          <p:cNvSpPr>
            <a:spLocks noChangeArrowheads="1"/>
          </p:cNvSpPr>
          <p:nvPr userDrawn="1"/>
        </p:nvSpPr>
        <p:spPr bwMode="auto">
          <a:xfrm>
            <a:off x="-9525" y="401455"/>
            <a:ext cx="425450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直接连接符 37"/>
          <p:cNvSpPr>
            <a:spLocks noChangeShapeType="1"/>
          </p:cNvSpPr>
          <p:nvPr userDrawn="1"/>
        </p:nvSpPr>
        <p:spPr bwMode="auto">
          <a:xfrm>
            <a:off x="471488" y="401455"/>
            <a:ext cx="1" cy="562467"/>
          </a:xfrm>
          <a:prstGeom prst="line">
            <a:avLst/>
          </a:prstGeom>
          <a:noFill/>
          <a:ln w="28575">
            <a:solidFill>
              <a:srgbClr val="3F72A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58766" y="401455"/>
            <a:ext cx="1452582" cy="565543"/>
            <a:chOff x="582273" y="424455"/>
            <a:chExt cx="1393507" cy="54254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  <p:sp>
        <p:nvSpPr>
          <p:cNvPr id="22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648953" y="421257"/>
            <a:ext cx="4175542" cy="542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在这里输入标题哦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2262" y="0"/>
            <a:ext cx="12199263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487886"/>
            <a:ext cx="12192000" cy="370114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40"/>
          <p:cNvSpPr>
            <a:spLocks noChangeArrowheads="1"/>
          </p:cNvSpPr>
          <p:nvPr userDrawn="1"/>
        </p:nvSpPr>
        <p:spPr bwMode="auto">
          <a:xfrm flipH="1">
            <a:off x="12126913" y="401455"/>
            <a:ext cx="65087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直接连接符 41"/>
          <p:cNvSpPr>
            <a:spLocks noChangeShapeType="1"/>
          </p:cNvSpPr>
          <p:nvPr userDrawn="1"/>
        </p:nvSpPr>
        <p:spPr bwMode="auto">
          <a:xfrm flipH="1">
            <a:off x="12088812" y="401455"/>
            <a:ext cx="1" cy="562467"/>
          </a:xfrm>
          <a:prstGeom prst="line">
            <a:avLst/>
          </a:prstGeom>
          <a:solidFill>
            <a:srgbClr val="3F72AF"/>
          </a:solidFill>
          <a:ln w="28575">
            <a:solidFill>
              <a:srgbClr val="0079BA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矩形 36"/>
          <p:cNvSpPr>
            <a:spLocks noChangeArrowheads="1"/>
          </p:cNvSpPr>
          <p:nvPr userDrawn="1"/>
        </p:nvSpPr>
        <p:spPr bwMode="auto">
          <a:xfrm>
            <a:off x="-9525" y="401455"/>
            <a:ext cx="425450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直接连接符 37"/>
          <p:cNvSpPr>
            <a:spLocks noChangeShapeType="1"/>
          </p:cNvSpPr>
          <p:nvPr userDrawn="1"/>
        </p:nvSpPr>
        <p:spPr bwMode="auto">
          <a:xfrm>
            <a:off x="471488" y="401455"/>
            <a:ext cx="1" cy="562467"/>
          </a:xfrm>
          <a:prstGeom prst="line">
            <a:avLst/>
          </a:prstGeom>
          <a:noFill/>
          <a:ln w="28575">
            <a:solidFill>
              <a:srgbClr val="3F72A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58766" y="401455"/>
            <a:ext cx="1452582" cy="565543"/>
            <a:chOff x="582273" y="424455"/>
            <a:chExt cx="1393507" cy="54254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  <p:sp>
        <p:nvSpPr>
          <p:cNvPr id="22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648953" y="421257"/>
            <a:ext cx="4175542" cy="542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在这里输入标题哦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" y="5323968"/>
            <a:ext cx="12191999" cy="899032"/>
            <a:chOff x="1" y="4866769"/>
            <a:chExt cx="13225354" cy="975231"/>
          </a:xfrm>
        </p:grpSpPr>
        <p:pic>
          <p:nvPicPr>
            <p:cNvPr id="19" name="图片 18" descr="F:\美工素材\校徽标志\校徽组成图.png"/>
            <p:cNvPicPr>
              <a:picLocks noChangeAspect="1" noChangeArrowheads="1"/>
            </p:cNvPicPr>
            <p:nvPr/>
          </p:nvPicPr>
          <p:blipFill rotWithShape="1">
            <a:blip r:embed="rId3">
              <a:lum bright="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1" b="8078"/>
            <a:stretch>
              <a:fillRect/>
            </a:stretch>
          </p:blipFill>
          <p:spPr bwMode="auto">
            <a:xfrm>
              <a:off x="1" y="4866770"/>
              <a:ext cx="7292005" cy="975230"/>
            </a:xfrm>
            <a:custGeom>
              <a:avLst/>
              <a:gdLst>
                <a:gd name="connsiteX0" fmla="*/ 0 w 7292005"/>
                <a:gd name="connsiteY0" fmla="*/ 0 h 975230"/>
                <a:gd name="connsiteX1" fmla="*/ 7292005 w 7292005"/>
                <a:gd name="connsiteY1" fmla="*/ 0 h 975230"/>
                <a:gd name="connsiteX2" fmla="*/ 7010858 w 7292005"/>
                <a:gd name="connsiteY2" fmla="*/ 975230 h 975230"/>
                <a:gd name="connsiteX3" fmla="*/ 0 w 7292005"/>
                <a:gd name="connsiteY3" fmla="*/ 975230 h 9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2005" h="975230">
                  <a:moveTo>
                    <a:pt x="0" y="0"/>
                  </a:moveTo>
                  <a:lnTo>
                    <a:pt x="7292005" y="0"/>
                  </a:lnTo>
                  <a:lnTo>
                    <a:pt x="7010858" y="975230"/>
                  </a:lnTo>
                  <a:lnTo>
                    <a:pt x="0" y="97523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图片 16" descr="F:\美工素材\校徽标志\校徽组成图.png"/>
            <p:cNvPicPr>
              <a:picLocks noChangeAspect="1" noChangeArrowheads="1"/>
            </p:cNvPicPr>
            <p:nvPr/>
          </p:nvPicPr>
          <p:blipFill rotWithShape="1">
            <a:blip r:embed="rId3">
              <a:lum bright="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2" r="4353" b="8078"/>
            <a:stretch>
              <a:fillRect/>
            </a:stretch>
          </p:blipFill>
          <p:spPr bwMode="auto">
            <a:xfrm rot="10800000">
              <a:off x="6819319" y="4866769"/>
              <a:ext cx="6406036" cy="975230"/>
            </a:xfrm>
            <a:custGeom>
              <a:avLst/>
              <a:gdLst>
                <a:gd name="connsiteX0" fmla="*/ 6985500 w 7352453"/>
                <a:gd name="connsiteY0" fmla="*/ 975230 h 975230"/>
                <a:gd name="connsiteX1" fmla="*/ 0 w 7352453"/>
                <a:gd name="connsiteY1" fmla="*/ 975230 h 975230"/>
                <a:gd name="connsiteX2" fmla="*/ 0 w 7352453"/>
                <a:gd name="connsiteY2" fmla="*/ 0 h 975230"/>
                <a:gd name="connsiteX3" fmla="*/ 7352453 w 7352453"/>
                <a:gd name="connsiteY3" fmla="*/ 0 h 9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2453" h="975230">
                  <a:moveTo>
                    <a:pt x="6985500" y="975230"/>
                  </a:moveTo>
                  <a:lnTo>
                    <a:pt x="0" y="975230"/>
                  </a:lnTo>
                  <a:lnTo>
                    <a:pt x="0" y="0"/>
                  </a:lnTo>
                  <a:lnTo>
                    <a:pt x="735245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5" name="直接连接符 10"/>
          <p:cNvSpPr>
            <a:spLocks noChangeShapeType="1"/>
          </p:cNvSpPr>
          <p:nvPr/>
        </p:nvSpPr>
        <p:spPr bwMode="auto">
          <a:xfrm>
            <a:off x="0" y="4328170"/>
            <a:ext cx="12192000" cy="0"/>
          </a:xfrm>
          <a:prstGeom prst="line">
            <a:avLst/>
          </a:prstGeom>
          <a:noFill/>
          <a:ln w="22225">
            <a:solidFill>
              <a:srgbClr val="0079BA"/>
            </a:solidFill>
            <a:round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13003" tIns="56501" rIns="113003" bIns="56501"/>
          <a:lstStyle/>
          <a:p>
            <a:endParaRPr lang="zh-CN" altLang="en-US"/>
          </a:p>
        </p:txBody>
      </p:sp>
      <p:sp>
        <p:nvSpPr>
          <p:cNvPr id="3078" name="矩形 9"/>
          <p:cNvSpPr>
            <a:spLocks noChangeArrowheads="1"/>
          </p:cNvSpPr>
          <p:nvPr/>
        </p:nvSpPr>
        <p:spPr bwMode="auto">
          <a:xfrm>
            <a:off x="3396288" y="3459979"/>
            <a:ext cx="5399425" cy="741191"/>
          </a:xfrm>
          <a:prstGeom prst="rect">
            <a:avLst/>
          </a:prstGeom>
          <a:noFill/>
          <a:ln>
            <a:noFill/>
          </a:ln>
        </p:spPr>
        <p:txBody>
          <a:bodyPr lIns="113003" tIns="56501" rIns="113003" bIns="56501" anchor="ctr"/>
          <a:lstStyle/>
          <a:p>
            <a:pPr algn="ctr">
              <a:lnSpc>
                <a:spcPct val="20000"/>
              </a:lnSpc>
              <a:spcBef>
                <a:spcPts val="1490"/>
              </a:spcBef>
              <a:spcAft>
                <a:spcPts val="1490"/>
              </a:spcAft>
              <a:buClr>
                <a:srgbClr val="3438E8"/>
              </a:buClr>
              <a:buSzPct val="80000"/>
              <a:defRPr/>
            </a:pP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9" name="矩形 10"/>
          <p:cNvSpPr>
            <a:spLocks noChangeArrowheads="1"/>
          </p:cNvSpPr>
          <p:nvPr/>
        </p:nvSpPr>
        <p:spPr bwMode="auto">
          <a:xfrm>
            <a:off x="0" y="1651001"/>
            <a:ext cx="12192000" cy="2550170"/>
          </a:xfrm>
          <a:prstGeom prst="rect">
            <a:avLst/>
          </a:prstGeom>
          <a:solidFill>
            <a:srgbClr val="0079BA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lIns="113003" tIns="56501" rIns="113003" bIns="5650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420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81" name="矩形 2"/>
          <p:cNvSpPr>
            <a:spLocks noChangeArrowheads="1"/>
          </p:cNvSpPr>
          <p:nvPr/>
        </p:nvSpPr>
        <p:spPr bwMode="auto">
          <a:xfrm>
            <a:off x="9735785" y="5622563"/>
            <a:ext cx="2577543" cy="45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3003" tIns="56501" rIns="113003" bIns="5650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buClr>
                <a:srgbClr val="336699"/>
              </a:buCl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20</a:t>
            </a:r>
            <a:r>
              <a:rPr lang="en-US" altLang="zh-CN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22</a:t>
            </a: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年</a:t>
            </a:r>
            <a:r>
              <a:rPr lang="en-US" altLang="zh-CN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6</a:t>
            </a: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月</a:t>
            </a:r>
            <a:r>
              <a:rPr lang="en-US" altLang="zh-CN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24</a:t>
            </a: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日</a:t>
            </a:r>
            <a:endParaRPr lang="en-US" altLang="zh-CN" sz="2000" dirty="0">
              <a:solidFill>
                <a:srgbClr val="0079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1" r="27576" b="34290"/>
          <a:stretch>
            <a:fillRect/>
          </a:stretch>
        </p:blipFill>
        <p:spPr>
          <a:xfrm>
            <a:off x="4375241" y="250457"/>
            <a:ext cx="3822506" cy="108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9224" y="2453255"/>
            <a:ext cx="1135454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电磁力仿真流程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槽电机（直槽）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074500" y="4407452"/>
            <a:ext cx="4041648" cy="595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汽车与能源动力研究所（</a:t>
            </a:r>
            <a:r>
              <a:rPr lang="en-US" altLang="zh-CN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IAEPE</a:t>
            </a:r>
            <a:r>
              <a:rPr lang="zh-CN" altLang="en-US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solidFill>
                  <a:srgbClr val="0079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Automotive, Energy and Power Engineering</a:t>
            </a:r>
            <a:endParaRPr lang="zh-CN" altLang="en-US" sz="2000" dirty="0">
              <a:solidFill>
                <a:srgbClr val="0079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10185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转子齿：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复制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转子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，再以原点为圆心画圆，圆边与转子齿根相交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同时选中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Circle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利用布尔运算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Subtract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两者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取差集，不保留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Circle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；再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同时选中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利用布尔运算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Subtract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两者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取差集，保留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6724D5-238B-499A-8F6A-C3109E87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748" y="2210532"/>
            <a:ext cx="1694458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1132D0D-777C-46E6-BE8A-452458BB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518" y="3963799"/>
            <a:ext cx="1690688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2F4FB37-BBB6-4C4C-8DEB-244558963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271" y="2091832"/>
            <a:ext cx="6960483" cy="36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1CE028D-19D2-4A81-ABA6-AE9C1C95D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78" t="14056" r="43958" b="34321"/>
          <a:stretch/>
        </p:blipFill>
        <p:spPr>
          <a:xfrm>
            <a:off x="141880" y="2811832"/>
            <a:ext cx="2474321" cy="2160000"/>
          </a:xfrm>
          <a:prstGeom prst="rect">
            <a:avLst/>
          </a:prstGeom>
        </p:spPr>
      </p:pic>
      <p:sp>
        <p:nvSpPr>
          <p:cNvPr id="29" name="箭头: 右 28">
            <a:extLst>
              <a:ext uri="{FF2B5EF4-FFF2-40B4-BE49-F238E27FC236}">
                <a16:creationId xmlns:a16="http://schemas.microsoft.com/office/drawing/2014/main" id="{8D7A7D80-A437-4E13-A0F3-0AAF72545082}"/>
              </a:ext>
            </a:extLst>
          </p:cNvPr>
          <p:cNvSpPr/>
          <p:nvPr/>
        </p:nvSpPr>
        <p:spPr>
          <a:xfrm>
            <a:off x="2692401" y="3752132"/>
            <a:ext cx="361027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22D560F-BD9A-45AF-8C8B-96940CAC0BDA}"/>
              </a:ext>
            </a:extLst>
          </p:cNvPr>
          <p:cNvSpPr/>
          <p:nvPr/>
        </p:nvSpPr>
        <p:spPr>
          <a:xfrm>
            <a:off x="5173133" y="2210532"/>
            <a:ext cx="262467" cy="2194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D16BE6D-6023-432F-9AF8-4F11E16F370F}"/>
              </a:ext>
            </a:extLst>
          </p:cNvPr>
          <p:cNvCxnSpPr>
            <a:cxnSpLocks/>
          </p:cNvCxnSpPr>
          <p:nvPr/>
        </p:nvCxnSpPr>
        <p:spPr>
          <a:xfrm>
            <a:off x="5435600" y="2336800"/>
            <a:ext cx="2051862" cy="1159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6E47DD4F-AB33-46EE-9AAB-13D31F4A82EE}"/>
              </a:ext>
            </a:extLst>
          </p:cNvPr>
          <p:cNvSpPr/>
          <p:nvPr/>
        </p:nvSpPr>
        <p:spPr>
          <a:xfrm>
            <a:off x="6381750" y="2254250"/>
            <a:ext cx="285750" cy="107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9DC0D4C-BD3B-4C7C-9962-091E83363BC5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>
            <a:off x="6667500" y="2308225"/>
            <a:ext cx="3701248" cy="622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913F3C92-8A55-4D3B-BF2C-BBEADDB93963}"/>
              </a:ext>
            </a:extLst>
          </p:cNvPr>
          <p:cNvSpPr/>
          <p:nvPr/>
        </p:nvSpPr>
        <p:spPr>
          <a:xfrm>
            <a:off x="10456333" y="3285067"/>
            <a:ext cx="1159934" cy="143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C9305E8-6575-4265-AB48-1DF16FAF8359}"/>
              </a:ext>
            </a:extLst>
          </p:cNvPr>
          <p:cNvSpPr/>
          <p:nvPr/>
        </p:nvSpPr>
        <p:spPr>
          <a:xfrm>
            <a:off x="10456333" y="5030040"/>
            <a:ext cx="1159934" cy="143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261185B6-F630-4923-9BC3-15D65BDFA296}"/>
              </a:ext>
            </a:extLst>
          </p:cNvPr>
          <p:cNvSpPr/>
          <p:nvPr/>
        </p:nvSpPr>
        <p:spPr>
          <a:xfrm>
            <a:off x="4987523" y="2238890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A8894D-E5C8-4672-AB00-8D65F860533F}"/>
              </a:ext>
            </a:extLst>
          </p:cNvPr>
          <p:cNvSpPr txBox="1"/>
          <p:nvPr/>
        </p:nvSpPr>
        <p:spPr>
          <a:xfrm>
            <a:off x="4942397" y="2194288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B16483EB-6008-4A19-87B3-1247F09607CF}"/>
              </a:ext>
            </a:extLst>
          </p:cNvPr>
          <p:cNvSpPr/>
          <p:nvPr/>
        </p:nvSpPr>
        <p:spPr>
          <a:xfrm>
            <a:off x="6198441" y="222070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CA046D9-BC01-4D63-B34F-D4CFD851F6CF}"/>
              </a:ext>
            </a:extLst>
          </p:cNvPr>
          <p:cNvSpPr txBox="1"/>
          <p:nvPr/>
        </p:nvSpPr>
        <p:spPr>
          <a:xfrm>
            <a:off x="6153315" y="217610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8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87340"/>
            <a:ext cx="1075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，对转子齿进行网格划分，右键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 Assign Mesh Operation-Inside Selection-Length Based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，网格大小为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0.2mm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35D14BD-EB46-44DE-B205-E226DC64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5" r="61389" b="6142"/>
          <a:stretch/>
        </p:blipFill>
        <p:spPr>
          <a:xfrm>
            <a:off x="1522028" y="1963456"/>
            <a:ext cx="3096553" cy="36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7DF8067-A4F4-417E-A889-0444B33D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366" y="1963456"/>
            <a:ext cx="5157447" cy="3600000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77C3812D-518E-4BA5-81AA-936FAAA2C609}"/>
              </a:ext>
            </a:extLst>
          </p:cNvPr>
          <p:cNvSpPr/>
          <p:nvPr/>
        </p:nvSpPr>
        <p:spPr>
          <a:xfrm>
            <a:off x="4912631" y="3578790"/>
            <a:ext cx="530684" cy="3693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D39639-0116-4947-AF1E-66EE20C2812B}"/>
              </a:ext>
            </a:extLst>
          </p:cNvPr>
          <p:cNvSpPr/>
          <p:nvPr/>
        </p:nvSpPr>
        <p:spPr>
          <a:xfrm>
            <a:off x="3643313" y="2381250"/>
            <a:ext cx="381000" cy="809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05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40123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气隙：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以原点为圆心画圆，圆边尽量靠近磁体表面，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dge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，选中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圆边，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dge-Create Object From Edge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，删除剩下的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Circle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，同时点击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Lines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Circle1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，不勾选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Modal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DAAAD3E-3486-4230-8CA8-CB2216A3A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5" b="6567"/>
          <a:stretch/>
        </p:blipFill>
        <p:spPr>
          <a:xfrm>
            <a:off x="2249360" y="2014941"/>
            <a:ext cx="7693280" cy="39600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EEBF660-9B87-428F-BF5C-1E1B42CCF7F1}"/>
              </a:ext>
            </a:extLst>
          </p:cNvPr>
          <p:cNvSpPr/>
          <p:nvPr/>
        </p:nvSpPr>
        <p:spPr>
          <a:xfrm>
            <a:off x="4529667" y="2108199"/>
            <a:ext cx="262466" cy="3132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30914CA-ED3E-457E-A5ED-CF661D412701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792133" y="2264833"/>
            <a:ext cx="3691467" cy="1401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670BA87-7252-49BC-AF4B-7D65A8694E3C}"/>
              </a:ext>
            </a:extLst>
          </p:cNvPr>
          <p:cNvSpPr/>
          <p:nvPr/>
        </p:nvSpPr>
        <p:spPr>
          <a:xfrm>
            <a:off x="2927350" y="2108199"/>
            <a:ext cx="488950" cy="973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EBC24A3-8F77-40E1-A93B-7E538AD18B21}"/>
              </a:ext>
            </a:extLst>
          </p:cNvPr>
          <p:cNvSpPr/>
          <p:nvPr/>
        </p:nvSpPr>
        <p:spPr>
          <a:xfrm>
            <a:off x="6896100" y="2465916"/>
            <a:ext cx="96520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45D8565-24B1-4BD1-AB58-BA34B9D06C1D}"/>
              </a:ext>
            </a:extLst>
          </p:cNvPr>
          <p:cNvSpPr/>
          <p:nvPr/>
        </p:nvSpPr>
        <p:spPr>
          <a:xfrm>
            <a:off x="2249360" y="4707466"/>
            <a:ext cx="1103440" cy="973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354BC6F4-353E-4186-8737-470231F623E5}"/>
              </a:ext>
            </a:extLst>
          </p:cNvPr>
          <p:cNvSpPr/>
          <p:nvPr/>
        </p:nvSpPr>
        <p:spPr>
          <a:xfrm>
            <a:off x="4333452" y="2178629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2A653F-A17A-4300-A47E-C72703E5640C}"/>
              </a:ext>
            </a:extLst>
          </p:cNvPr>
          <p:cNvSpPr txBox="1"/>
          <p:nvPr/>
        </p:nvSpPr>
        <p:spPr>
          <a:xfrm>
            <a:off x="4288326" y="2134027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C62A28A3-916E-4B65-92FE-DBD82C8E0C22}"/>
              </a:ext>
            </a:extLst>
          </p:cNvPr>
          <p:cNvSpPr/>
          <p:nvPr/>
        </p:nvSpPr>
        <p:spPr>
          <a:xfrm>
            <a:off x="6705613" y="244321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65C43A5-C629-4D75-BE09-F305F2ECD4AE}"/>
              </a:ext>
            </a:extLst>
          </p:cNvPr>
          <p:cNvSpPr txBox="1"/>
          <p:nvPr/>
        </p:nvSpPr>
        <p:spPr>
          <a:xfrm>
            <a:off x="6654781" y="239861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3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492DA76E-4505-4B35-9C9A-414CB97B2D41}"/>
              </a:ext>
            </a:extLst>
          </p:cNvPr>
          <p:cNvSpPr/>
          <p:nvPr/>
        </p:nvSpPr>
        <p:spPr>
          <a:xfrm>
            <a:off x="2049339" y="4669945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242DBF-C5F5-4D0B-B08A-3914DB609D1B}"/>
              </a:ext>
            </a:extLst>
          </p:cNvPr>
          <p:cNvSpPr txBox="1"/>
          <p:nvPr/>
        </p:nvSpPr>
        <p:spPr>
          <a:xfrm>
            <a:off x="2003274" y="4625343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4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048384A3-B2CF-4050-B648-C5FD965C4B06}"/>
              </a:ext>
            </a:extLst>
          </p:cNvPr>
          <p:cNvSpPr/>
          <p:nvPr/>
        </p:nvSpPr>
        <p:spPr>
          <a:xfrm>
            <a:off x="2735782" y="207152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3C45F8-600A-45E8-8DDB-7213CD5EA272}"/>
              </a:ext>
            </a:extLst>
          </p:cNvPr>
          <p:cNvSpPr txBox="1"/>
          <p:nvPr/>
        </p:nvSpPr>
        <p:spPr>
          <a:xfrm>
            <a:off x="2690656" y="202692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36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0B1C621-5965-967E-F452-E2B0A26C6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3" b="7160"/>
          <a:stretch/>
        </p:blipFill>
        <p:spPr>
          <a:xfrm>
            <a:off x="648952" y="2123467"/>
            <a:ext cx="7062672" cy="360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134533"/>
            <a:ext cx="1075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Select-Edge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Band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边线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Mesh-Assign Mesh Operation-On Selection-Length Based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，网格大小为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0.1mm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，保证气隙间有两层网格。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977A7F-373D-4808-BD56-BA252222D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9" b="1"/>
          <a:stretch/>
        </p:blipFill>
        <p:spPr>
          <a:xfrm>
            <a:off x="8304291" y="2843467"/>
            <a:ext cx="3112718" cy="2160000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5D9A34C0-CE7C-4449-AE18-115F4CAAA0FE}"/>
              </a:ext>
            </a:extLst>
          </p:cNvPr>
          <p:cNvSpPr/>
          <p:nvPr/>
        </p:nvSpPr>
        <p:spPr>
          <a:xfrm>
            <a:off x="7827444" y="3783767"/>
            <a:ext cx="361027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989C8183-EBA7-4521-8A75-8A244782B7CA}"/>
              </a:ext>
            </a:extLst>
          </p:cNvPr>
          <p:cNvSpPr/>
          <p:nvPr/>
        </p:nvSpPr>
        <p:spPr>
          <a:xfrm>
            <a:off x="6184219" y="3740904"/>
            <a:ext cx="233362" cy="228600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7D4C5CA-907C-4A02-827B-B44C70473954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3680460" y="3512820"/>
            <a:ext cx="2503759" cy="342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945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23189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曲面逼近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Select-object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Band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InnerRegion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Mesh-Assign Mesh Operation-Surface Approximation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Manual Settings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Surface Deviation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0.001mm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Normal Deviation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3deg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8FC828-2081-4428-A047-F65D6390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1" y="2684266"/>
            <a:ext cx="2895912" cy="2520000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43CCCEEF-1B67-428C-9FBB-9C32181ED1DE}"/>
              </a:ext>
            </a:extLst>
          </p:cNvPr>
          <p:cNvSpPr/>
          <p:nvPr/>
        </p:nvSpPr>
        <p:spPr>
          <a:xfrm>
            <a:off x="8425112" y="3804566"/>
            <a:ext cx="361027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84AA04-78EE-4DB7-43B5-1A6FA41F6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9" b="7160"/>
          <a:stretch/>
        </p:blipFill>
        <p:spPr>
          <a:xfrm>
            <a:off x="562884" y="1964266"/>
            <a:ext cx="7758366" cy="396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DA94C9-E3E8-A466-6F9E-8762755D9285}"/>
              </a:ext>
            </a:extLst>
          </p:cNvPr>
          <p:cNvSpPr/>
          <p:nvPr/>
        </p:nvSpPr>
        <p:spPr>
          <a:xfrm>
            <a:off x="2378684" y="4429126"/>
            <a:ext cx="509588" cy="8810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592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A2BEC0C-C919-445B-930C-E97B44E5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" b="6177"/>
          <a:stretch/>
        </p:blipFill>
        <p:spPr>
          <a:xfrm>
            <a:off x="4301066" y="1924049"/>
            <a:ext cx="7040000" cy="3643313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网格生成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82455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Analysis-Generate Mesh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，生成网格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Select-Object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Ctrl+A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选中整个电机模型，右键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Field Overlays-Plot Mesh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，查看网格。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Setup1-Mesh Statistics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，查看网格数量。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E7F8C-2CC3-49E4-A56D-B5D8F3F90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08" t="36049" r="42639" b="14815"/>
          <a:stretch/>
        </p:blipFill>
        <p:spPr>
          <a:xfrm>
            <a:off x="759018" y="2032001"/>
            <a:ext cx="2885427" cy="3600000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6D98688F-389B-4F97-92DB-E46311615D20}"/>
              </a:ext>
            </a:extLst>
          </p:cNvPr>
          <p:cNvSpPr/>
          <p:nvPr/>
        </p:nvSpPr>
        <p:spPr>
          <a:xfrm>
            <a:off x="3792242" y="3692301"/>
            <a:ext cx="361027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ED20A8-3257-4567-B8DB-074B010A620F}"/>
              </a:ext>
            </a:extLst>
          </p:cNvPr>
          <p:cNvSpPr/>
          <p:nvPr/>
        </p:nvSpPr>
        <p:spPr>
          <a:xfrm>
            <a:off x="4911725" y="2006600"/>
            <a:ext cx="460375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59DB53-4405-406F-BB13-E14D1E17C2E3}"/>
              </a:ext>
            </a:extLst>
          </p:cNvPr>
          <p:cNvSpPr/>
          <p:nvPr/>
        </p:nvSpPr>
        <p:spPr>
          <a:xfrm>
            <a:off x="4772025" y="3765550"/>
            <a:ext cx="1009650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409F4E5-9C1A-4F86-8D6C-E0430934BEE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372100" y="2054225"/>
            <a:ext cx="2863850" cy="987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8A1F2CC-4988-4561-9B67-68FA86343C7A}"/>
              </a:ext>
            </a:extLst>
          </p:cNvPr>
          <p:cNvSpPr txBox="1"/>
          <p:nvPr/>
        </p:nvSpPr>
        <p:spPr>
          <a:xfrm>
            <a:off x="7670800" y="2621519"/>
            <a:ext cx="641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Ctrl + A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50902AC-6DD3-4A02-8B4B-B71DC8F55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569" y="525675"/>
            <a:ext cx="1138487" cy="1080000"/>
          </a:xfrm>
          <a:prstGeom prst="ellipse">
            <a:avLst/>
          </a:prstGeom>
          <a:ln w="19050">
            <a:noFill/>
          </a:ln>
        </p:spPr>
      </p:pic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9291DC7D-233C-452D-A5FD-0194483E6DBC}"/>
              </a:ext>
            </a:extLst>
          </p:cNvPr>
          <p:cNvSpPr/>
          <p:nvPr/>
        </p:nvSpPr>
        <p:spPr>
          <a:xfrm>
            <a:off x="9439275" y="2840831"/>
            <a:ext cx="109538" cy="102394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955195C-7ADE-4D30-A2A7-9C96D6BB0E73}"/>
              </a:ext>
            </a:extLst>
          </p:cNvPr>
          <p:cNvCxnSpPr>
            <a:cxnSpLocks/>
            <a:stCxn id="32" idx="0"/>
            <a:endCxn id="31" idx="4"/>
          </p:cNvCxnSpPr>
          <p:nvPr/>
        </p:nvCxnSpPr>
        <p:spPr>
          <a:xfrm flipV="1">
            <a:off x="9494044" y="1605675"/>
            <a:ext cx="54769" cy="1235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D5350136-5639-4FCB-8C27-C67D9D1771DD}"/>
              </a:ext>
            </a:extLst>
          </p:cNvPr>
          <p:cNvSpPr txBox="1"/>
          <p:nvPr/>
        </p:nvSpPr>
        <p:spPr>
          <a:xfrm>
            <a:off x="9070639" y="279349"/>
            <a:ext cx="956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气隙两层网格</a:t>
            </a:r>
          </a:p>
        </p:txBody>
      </p:sp>
    </p:spTree>
    <p:extLst>
      <p:ext uri="{BB962C8B-B14F-4D97-AF65-F5344CB8AC3E}">
        <p14:creationId xmlns:p14="http://schemas.microsoft.com/office/powerpoint/2010/main" val="179983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设置静偏心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1" y="1097727"/>
            <a:ext cx="10609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同时选中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Coil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Band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InnerRegion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Shaft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，点击上方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Move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Move Vector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(0,0.02,0)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（注：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F3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F4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可切换命令窗口形式）</a:t>
            </a:r>
            <a:endParaRPr lang="en-US" altLang="zh-CN" sz="140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Relative CS-Offset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设置局部坐标系，原点坐标为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(0,0.02,0)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MotionSetup1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Coordinate System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切换为局部坐标系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RelativeCS1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A1D957-CE3E-4C85-1790-5DE01EBE6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8" b="4691"/>
          <a:stretch/>
        </p:blipFill>
        <p:spPr>
          <a:xfrm>
            <a:off x="819607" y="2285999"/>
            <a:ext cx="6866224" cy="36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34C0EB-D96D-A457-B3A2-FF7488E6C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" t="2020" r="4074" b="6061"/>
          <a:stretch/>
        </p:blipFill>
        <p:spPr>
          <a:xfrm>
            <a:off x="8487135" y="1689080"/>
            <a:ext cx="1970110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74F719-3388-EBA1-499F-EE948F9F9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13" b="17342"/>
          <a:stretch/>
        </p:blipFill>
        <p:spPr>
          <a:xfrm>
            <a:off x="8516889" y="3295650"/>
            <a:ext cx="1910602" cy="2880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ABF7359-E0BE-FABE-1C90-7F88CE341561}"/>
              </a:ext>
            </a:extLst>
          </p:cNvPr>
          <p:cNvSpPr/>
          <p:nvPr/>
        </p:nvSpPr>
        <p:spPr>
          <a:xfrm>
            <a:off x="3419475" y="2366963"/>
            <a:ext cx="247650" cy="85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EA75E54-F189-10AF-7DC2-31BDF50D9489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240280" y="2409826"/>
            <a:ext cx="1179195" cy="310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7B0BCD9-C031-1BCC-B7BB-AC243C81F1D6}"/>
              </a:ext>
            </a:extLst>
          </p:cNvPr>
          <p:cNvSpPr/>
          <p:nvPr/>
        </p:nvSpPr>
        <p:spPr>
          <a:xfrm>
            <a:off x="5255419" y="2366963"/>
            <a:ext cx="342900" cy="85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225CF5A-6711-9300-D3AF-FBA2E37BFF6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 flipV="1">
            <a:off x="5598319" y="2409080"/>
            <a:ext cx="2888816" cy="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49486A6E-A009-3812-DE39-D7AE89F9CFB7}"/>
              </a:ext>
            </a:extLst>
          </p:cNvPr>
          <p:cNvSpPr/>
          <p:nvPr/>
        </p:nvSpPr>
        <p:spPr>
          <a:xfrm>
            <a:off x="8553770" y="5450416"/>
            <a:ext cx="1414511" cy="1354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211A81FF-F9C1-F138-BAB4-99FCD3E97548}"/>
              </a:ext>
            </a:extLst>
          </p:cNvPr>
          <p:cNvSpPr/>
          <p:nvPr/>
        </p:nvSpPr>
        <p:spPr>
          <a:xfrm>
            <a:off x="3677715" y="2322876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8232FE-8704-5465-8E84-2ADC15F4FEDF}"/>
              </a:ext>
            </a:extLst>
          </p:cNvPr>
          <p:cNvSpPr txBox="1"/>
          <p:nvPr/>
        </p:nvSpPr>
        <p:spPr>
          <a:xfrm>
            <a:off x="3632589" y="2278274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D8973E25-CBE1-1186-FDF6-4F276A37B25A}"/>
              </a:ext>
            </a:extLst>
          </p:cNvPr>
          <p:cNvSpPr/>
          <p:nvPr/>
        </p:nvSpPr>
        <p:spPr>
          <a:xfrm>
            <a:off x="5069809" y="2322876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2B31F1F-A78D-C2FB-CA57-9F2D2573F9BA}"/>
              </a:ext>
            </a:extLst>
          </p:cNvPr>
          <p:cNvSpPr txBox="1"/>
          <p:nvPr/>
        </p:nvSpPr>
        <p:spPr>
          <a:xfrm>
            <a:off x="5024683" y="2278274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04800820-7283-9F30-4720-B04A89B51C35}"/>
              </a:ext>
            </a:extLst>
          </p:cNvPr>
          <p:cNvSpPr/>
          <p:nvPr/>
        </p:nvSpPr>
        <p:spPr>
          <a:xfrm>
            <a:off x="8373866" y="5436128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843AA08-2C07-0939-CD83-515560800B39}"/>
              </a:ext>
            </a:extLst>
          </p:cNvPr>
          <p:cNvSpPr txBox="1"/>
          <p:nvPr/>
        </p:nvSpPr>
        <p:spPr>
          <a:xfrm>
            <a:off x="8323034" y="5391526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3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9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编辑电磁力公式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/>
              <p:nvPr/>
            </p:nvSpPr>
            <p:spPr>
              <a:xfrm>
                <a:off x="648952" y="1029661"/>
                <a:ext cx="11690203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右键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Field Overlays-Calculator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编辑电磁力公式。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Quantity-B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Form-</a:t>
                </a:r>
                <a:r>
                  <a:rPr lang="en-US" altLang="zh-CN" sz="1400" kern="100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ToCylindrical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Scal-ScalarX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，编辑好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Add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公式导入上方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Named Expressions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同理。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2" y="1029661"/>
                <a:ext cx="11690203" cy="676660"/>
              </a:xfrm>
              <a:prstGeom prst="rect">
                <a:avLst/>
              </a:prstGeom>
              <a:blipFill>
                <a:blip r:embed="rId2"/>
                <a:stretch>
                  <a:fillRect l="-156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141C2EF-3DAA-4C41-997C-2CB1D6AE5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5" t="17407" r="54583" b="15014"/>
          <a:stretch/>
        </p:blipFill>
        <p:spPr>
          <a:xfrm>
            <a:off x="2412082" y="2066321"/>
            <a:ext cx="2322235" cy="39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C689F9-6583-4A7D-A548-6BAAF398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34" y="1706321"/>
            <a:ext cx="3683918" cy="468000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AEC1C59D-1EDA-43E3-A51D-43B5494F88D1}"/>
              </a:ext>
            </a:extLst>
          </p:cNvPr>
          <p:cNvSpPr/>
          <p:nvPr/>
        </p:nvSpPr>
        <p:spPr>
          <a:xfrm>
            <a:off x="5222594" y="3861655"/>
            <a:ext cx="503663" cy="3693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9E3E7F-14E6-447F-AF8F-40A6D650A801}"/>
              </a:ext>
            </a:extLst>
          </p:cNvPr>
          <p:cNvSpPr/>
          <p:nvPr/>
        </p:nvSpPr>
        <p:spPr>
          <a:xfrm>
            <a:off x="7943850" y="5667375"/>
            <a:ext cx="501650" cy="120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AFF00D-934E-4A27-845C-DBFD5CB6DE33}"/>
              </a:ext>
            </a:extLst>
          </p:cNvPr>
          <p:cNvSpPr/>
          <p:nvPr/>
        </p:nvSpPr>
        <p:spPr>
          <a:xfrm>
            <a:off x="6305550" y="4463415"/>
            <a:ext cx="501650" cy="120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E704D6-B266-430D-BF80-9B01324AB544}"/>
              </a:ext>
            </a:extLst>
          </p:cNvPr>
          <p:cNvSpPr/>
          <p:nvPr/>
        </p:nvSpPr>
        <p:spPr>
          <a:xfrm>
            <a:off x="7943850" y="4445000"/>
            <a:ext cx="501650" cy="120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888200D-52A5-4B93-8194-82FEFC28ACF5}"/>
              </a:ext>
            </a:extLst>
          </p:cNvPr>
          <p:cNvSpPr/>
          <p:nvPr/>
        </p:nvSpPr>
        <p:spPr>
          <a:xfrm>
            <a:off x="6556375" y="2779395"/>
            <a:ext cx="501650" cy="120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B1BCB586-5616-48BA-8212-EAFBB7903BEC}"/>
              </a:ext>
            </a:extLst>
          </p:cNvPr>
          <p:cNvSpPr/>
          <p:nvPr/>
        </p:nvSpPr>
        <p:spPr>
          <a:xfrm>
            <a:off x="6129874" y="4445000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DAA05C-860C-489E-BEAB-BF7E75ADFC9E}"/>
              </a:ext>
            </a:extLst>
          </p:cNvPr>
          <p:cNvSpPr txBox="1"/>
          <p:nvPr/>
        </p:nvSpPr>
        <p:spPr>
          <a:xfrm>
            <a:off x="6084748" y="4400398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DA5B8711-07ED-4EA3-A385-AE8CBBC31EA5}"/>
              </a:ext>
            </a:extLst>
          </p:cNvPr>
          <p:cNvSpPr/>
          <p:nvPr/>
        </p:nvSpPr>
        <p:spPr>
          <a:xfrm>
            <a:off x="7763589" y="565593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FB85C7-1037-42B3-9FB4-1AA3A8110938}"/>
              </a:ext>
            </a:extLst>
          </p:cNvPr>
          <p:cNvSpPr txBox="1"/>
          <p:nvPr/>
        </p:nvSpPr>
        <p:spPr>
          <a:xfrm>
            <a:off x="7718463" y="561133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980DB458-02DA-483A-8449-9071E4327E9C}"/>
              </a:ext>
            </a:extLst>
          </p:cNvPr>
          <p:cNvSpPr/>
          <p:nvPr/>
        </p:nvSpPr>
        <p:spPr>
          <a:xfrm>
            <a:off x="7762067" y="4411658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98F6C6F-DA52-47C3-9FC4-70FBECC543DB}"/>
              </a:ext>
            </a:extLst>
          </p:cNvPr>
          <p:cNvSpPr txBox="1"/>
          <p:nvPr/>
        </p:nvSpPr>
        <p:spPr>
          <a:xfrm>
            <a:off x="7716941" y="4367056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3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C8C7DCD0-020E-4571-A4C6-CD36FE04A831}"/>
              </a:ext>
            </a:extLst>
          </p:cNvPr>
          <p:cNvSpPr/>
          <p:nvPr/>
        </p:nvSpPr>
        <p:spPr>
          <a:xfrm>
            <a:off x="6370765" y="275896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05BA6B-4A9D-4004-8AA8-20123910F959}"/>
              </a:ext>
            </a:extLst>
          </p:cNvPr>
          <p:cNvSpPr txBox="1"/>
          <p:nvPr/>
        </p:nvSpPr>
        <p:spPr>
          <a:xfrm>
            <a:off x="6325639" y="271436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4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A996373-5214-4AB1-8507-794A80E17CEA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540085" y="2235200"/>
            <a:ext cx="267115" cy="544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637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编辑电磁力公式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/>
              <p:nvPr/>
            </p:nvSpPr>
            <p:spPr>
              <a:xfrm>
                <a:off x="648952" y="1179947"/>
                <a:ext cx="111874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：选中编辑好的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Copy to stack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，复制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到编辑面板，点击×；对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进行同样的操作，再点击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Constant-Mu0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Number-Value-2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，点击×，再点击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，编辑好后点击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Add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1400" i="1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同理。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2" y="1179947"/>
                <a:ext cx="11187448" cy="523220"/>
              </a:xfrm>
              <a:prstGeom prst="rect">
                <a:avLst/>
              </a:prstGeom>
              <a:blipFill>
                <a:blip r:embed="rId2"/>
                <a:stretch>
                  <a:fillRect l="-54" t="-235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A1303F7-3B59-4023-B1AB-C6250ECB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288" y="1919192"/>
            <a:ext cx="3397424" cy="4320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9AB6BB4-FB30-486E-A397-E23E02E94BBD}"/>
              </a:ext>
            </a:extLst>
          </p:cNvPr>
          <p:cNvSpPr/>
          <p:nvPr/>
        </p:nvSpPr>
        <p:spPr>
          <a:xfrm>
            <a:off x="5235180" y="2900336"/>
            <a:ext cx="50165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C6D26B-6A2B-4921-A94E-97C1FC63B35B}"/>
              </a:ext>
            </a:extLst>
          </p:cNvPr>
          <p:cNvSpPr/>
          <p:nvPr/>
        </p:nvSpPr>
        <p:spPr>
          <a:xfrm>
            <a:off x="4440900" y="4556628"/>
            <a:ext cx="50165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6FDC91-7B64-49FB-90D1-E47E7BA77433}"/>
              </a:ext>
            </a:extLst>
          </p:cNvPr>
          <p:cNvSpPr/>
          <p:nvPr/>
        </p:nvSpPr>
        <p:spPr>
          <a:xfrm>
            <a:off x="4440900" y="4696327"/>
            <a:ext cx="50165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761969C-6782-4594-BE77-8864FFC722A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942550" y="4201028"/>
            <a:ext cx="1038755" cy="558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80716BD-094E-4996-B233-68DECFE419FF}"/>
              </a:ext>
            </a:extLst>
          </p:cNvPr>
          <p:cNvSpPr/>
          <p:nvPr/>
        </p:nvSpPr>
        <p:spPr>
          <a:xfrm>
            <a:off x="4691725" y="2900336"/>
            <a:ext cx="50165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6248708-B7DD-4F1D-B6D6-9EA7CAF2A589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4795972" y="2562728"/>
            <a:ext cx="146578" cy="337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60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设置求解参数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029661"/>
            <a:ext cx="1169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 2D-Desing Settings-Model Settings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，不勾选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 Skew Model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 2D-Enable Harmonic Force Calculation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Mag_0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Mag_1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Mag_2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Mag_3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Type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Element Based(Surface)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274177-9E52-4EE0-B1FE-53CAADD7E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6" t="19506" r="18542" b="13210"/>
          <a:stretch/>
        </p:blipFill>
        <p:spPr>
          <a:xfrm>
            <a:off x="4003678" y="1618620"/>
            <a:ext cx="3829871" cy="468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F58AC3-D4D9-4CAF-820B-C4A2441A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92" y="1978620"/>
            <a:ext cx="2860529" cy="39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DFCEBE-5700-4EBD-86E2-AEB2FF91D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76" y="1978620"/>
            <a:ext cx="2315359" cy="396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92FA617-BF4A-446B-87B8-8106623CB392}"/>
              </a:ext>
            </a:extLst>
          </p:cNvPr>
          <p:cNvSpPr/>
          <p:nvPr/>
        </p:nvSpPr>
        <p:spPr>
          <a:xfrm>
            <a:off x="6011333" y="3268133"/>
            <a:ext cx="1625600" cy="160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AEE06F-036A-4D33-BF92-A8FFC0D92107}"/>
              </a:ext>
            </a:extLst>
          </p:cNvPr>
          <p:cNvSpPr/>
          <p:nvPr/>
        </p:nvSpPr>
        <p:spPr>
          <a:xfrm>
            <a:off x="6011333" y="3429000"/>
            <a:ext cx="1625600" cy="160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6FFFDCA-2B9F-4000-B66A-4E442878FB6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636933" y="3327400"/>
            <a:ext cx="884159" cy="182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D35D745-4DB2-438D-B2A9-3EF0F29A32D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292478" y="3039533"/>
            <a:ext cx="2718855" cy="309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9A3B6159-C14D-40E4-928A-B90876BAB43F}"/>
              </a:ext>
            </a:extLst>
          </p:cNvPr>
          <p:cNvSpPr/>
          <p:nvPr/>
        </p:nvSpPr>
        <p:spPr>
          <a:xfrm>
            <a:off x="8864600" y="2854258"/>
            <a:ext cx="635000" cy="160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52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978C0F-8825-416E-8862-45BF16896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38F2E3-75D9-4C4A-B9F4-8D061D10945C}"/>
              </a:ext>
            </a:extLst>
          </p:cNvPr>
          <p:cNvSpPr/>
          <p:nvPr/>
        </p:nvSpPr>
        <p:spPr>
          <a:xfrm>
            <a:off x="3577816" y="2532492"/>
            <a:ext cx="587829" cy="48688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80C6D0-4284-464D-99CB-F5F15E0F456A}"/>
              </a:ext>
            </a:extLst>
          </p:cNvPr>
          <p:cNvSpPr/>
          <p:nvPr/>
        </p:nvSpPr>
        <p:spPr>
          <a:xfrm>
            <a:off x="4285388" y="2532492"/>
            <a:ext cx="4327566" cy="48688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电磁力仿真分析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72D360-DB5A-8D5E-3ED2-DAE2EB7FF85D}"/>
              </a:ext>
            </a:extLst>
          </p:cNvPr>
          <p:cNvSpPr/>
          <p:nvPr/>
        </p:nvSpPr>
        <p:spPr>
          <a:xfrm>
            <a:off x="3577816" y="3257321"/>
            <a:ext cx="587829" cy="48688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0C185C-BE91-10D6-3171-AC1812A42466}"/>
              </a:ext>
            </a:extLst>
          </p:cNvPr>
          <p:cNvSpPr/>
          <p:nvPr/>
        </p:nvSpPr>
        <p:spPr>
          <a:xfrm>
            <a:off x="4285388" y="3257321"/>
            <a:ext cx="4327566" cy="48688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电磁力仿真结果后处理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5D278-9F6D-5E67-A628-DE2DDD005C7E}"/>
              </a:ext>
            </a:extLst>
          </p:cNvPr>
          <p:cNvSpPr/>
          <p:nvPr/>
        </p:nvSpPr>
        <p:spPr>
          <a:xfrm>
            <a:off x="3577816" y="3944483"/>
            <a:ext cx="587829" cy="48688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37CC2B-A3BA-A442-4653-F8EDAF21A3AC}"/>
              </a:ext>
            </a:extLst>
          </p:cNvPr>
          <p:cNvSpPr/>
          <p:nvPr/>
        </p:nvSpPr>
        <p:spPr>
          <a:xfrm>
            <a:off x="4285388" y="3944483"/>
            <a:ext cx="4327566" cy="48688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电机振动仿真分析</a:t>
            </a:r>
          </a:p>
        </p:txBody>
      </p:sp>
    </p:spTree>
    <p:extLst>
      <p:ext uri="{BB962C8B-B14F-4D97-AF65-F5344CB8AC3E}">
        <p14:creationId xmlns:p14="http://schemas.microsoft.com/office/powerpoint/2010/main" val="3508425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38DDC6-76E2-AB1B-621D-9FDFBF6D3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4872" r="49444" b="19488"/>
          <a:stretch/>
        </p:blipFill>
        <p:spPr>
          <a:xfrm>
            <a:off x="393718" y="2373385"/>
            <a:ext cx="4606874" cy="324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设置求解参数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FDDBBB-A4D6-4BE2-9921-E2B76374A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326" y="2373385"/>
            <a:ext cx="3632874" cy="324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A3FAA4F-157C-4F71-AFE0-3E985D1665CF}"/>
              </a:ext>
            </a:extLst>
          </p:cNvPr>
          <p:cNvSpPr/>
          <p:nvPr/>
        </p:nvSpPr>
        <p:spPr>
          <a:xfrm>
            <a:off x="730249" y="3506860"/>
            <a:ext cx="349250" cy="76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A7DC26D-25DD-4642-B233-888F01FCB77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79499" y="3544960"/>
            <a:ext cx="12573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B484683-26A6-44A4-A62F-AA19F4C5BC06}"/>
              </a:ext>
            </a:extLst>
          </p:cNvPr>
          <p:cNvSpPr txBox="1"/>
          <p:nvPr/>
        </p:nvSpPr>
        <p:spPr>
          <a:xfrm>
            <a:off x="648952" y="1191600"/>
            <a:ext cx="10828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Setup1-Properties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General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Stop time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0.025s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（即电机启动时间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0.005s+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第一个周期时间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0.02s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再点击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HPC and Analysis Options-Edit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，根据电脑配置设置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核数。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Save Fields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中勾选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Every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，保留第一个周期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场图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Analysis-Analyze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，开始计算电磁力，下方显示计算信息和进度。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5E57980-2C71-41ED-84B7-EE5F9F0C8F5C}"/>
              </a:ext>
            </a:extLst>
          </p:cNvPr>
          <p:cNvSpPr/>
          <p:nvPr/>
        </p:nvSpPr>
        <p:spPr>
          <a:xfrm>
            <a:off x="3801533" y="5128226"/>
            <a:ext cx="990600" cy="1947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B52276-60F2-4E59-B452-088A5A89E49D}"/>
              </a:ext>
            </a:extLst>
          </p:cNvPr>
          <p:cNvCxnSpPr>
            <a:cxnSpLocks/>
            <a:stCxn id="20" idx="0"/>
            <a:endCxn id="11" idx="1"/>
          </p:cNvCxnSpPr>
          <p:nvPr/>
        </p:nvCxnSpPr>
        <p:spPr>
          <a:xfrm flipV="1">
            <a:off x="4296833" y="3993385"/>
            <a:ext cx="898493" cy="11348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DE2B9E97-F95E-6B6A-EC0F-43B5163F2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" t="503" r="2032" b="1654"/>
          <a:stretch/>
        </p:blipFill>
        <p:spPr>
          <a:xfrm>
            <a:off x="9022934" y="2373385"/>
            <a:ext cx="273897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03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径向电磁力</a:t>
            </a:r>
            <a:r>
              <a:rPr lang="en-US" altLang="zh-CN" dirty="0"/>
              <a:t>FFT2D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131260"/>
            <a:ext cx="1098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二维傅里叶变换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脚本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FFT2D.py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复制到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X:\Program Files\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AnsysEM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\v221\Win64\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syslib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UserDefinedOutputs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路径下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，脚本见附件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F3376A-7FFA-4ABC-9AA3-9F604BB3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04" y="1606375"/>
            <a:ext cx="8058591" cy="432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2D436E9-C262-4639-8877-4FAE80858551}"/>
              </a:ext>
            </a:extLst>
          </p:cNvPr>
          <p:cNvSpPr/>
          <p:nvPr/>
        </p:nvSpPr>
        <p:spPr>
          <a:xfrm>
            <a:off x="4199467" y="3183467"/>
            <a:ext cx="4097866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165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径向电磁力</a:t>
            </a:r>
            <a:r>
              <a:rPr lang="en-US" altLang="zh-CN" dirty="0"/>
              <a:t>FFT2D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/>
              <p:nvPr/>
            </p:nvSpPr>
            <p:spPr>
              <a:xfrm>
                <a:off x="648952" y="1180434"/>
                <a:ext cx="109842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右键</a:t>
                </a:r>
                <a:r>
                  <a:rPr lang="en-US" altLang="zh-CN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Results-Create User Defined Solution-FFT2D-Edit</a:t>
                </a:r>
                <a:r>
                  <a:rPr lang="zh-CN" altLang="zh-CN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Report Type-Fields</a:t>
                </a:r>
                <a:r>
                  <a:rPr lang="zh-CN" altLang="zh-CN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Geometry-Circle1</a:t>
                </a:r>
                <a:r>
                  <a:rPr lang="zh-CN" altLang="zh-CN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Points-512</a:t>
                </a:r>
                <a:r>
                  <a:rPr lang="zh-CN" altLang="zh-CN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4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Specify Properties</a:t>
                </a:r>
                <a:r>
                  <a:rPr lang="zh-CN" altLang="zh-CN" sz="14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中设置时间阶次和空间阶次。</a:t>
                </a:r>
                <a:endParaRPr lang="en-US" altLang="zh-CN" sz="14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2" y="1180434"/>
                <a:ext cx="10984248" cy="523220"/>
              </a:xfrm>
              <a:prstGeom prst="rect">
                <a:avLst/>
              </a:prstGeom>
              <a:blipFill>
                <a:blip r:embed="rId2"/>
                <a:stretch>
                  <a:fillRect l="-55" t="-235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D98FFF6-198C-42BC-8CB8-13D6C8EF1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5" t="23704" r="39999" b="19382"/>
          <a:stretch/>
        </p:blipFill>
        <p:spPr>
          <a:xfrm>
            <a:off x="1648681" y="2145258"/>
            <a:ext cx="3998265" cy="36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68F0CC-1A61-4872-9EBE-FBB307084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386" y="1910510"/>
            <a:ext cx="3073846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7936B1-7DA0-4380-A787-EDA0688AB3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6"/>
          <a:stretch/>
        </p:blipFill>
        <p:spPr>
          <a:xfrm>
            <a:off x="7002255" y="4195762"/>
            <a:ext cx="2636109" cy="2160000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293E91AC-10F8-45F9-89C3-6D61105CCBEF}"/>
              </a:ext>
            </a:extLst>
          </p:cNvPr>
          <p:cNvSpPr/>
          <p:nvPr/>
        </p:nvSpPr>
        <p:spPr>
          <a:xfrm>
            <a:off x="5973871" y="2805844"/>
            <a:ext cx="482589" cy="3693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2E61D9-BDB2-49BC-B62F-A1A1008D0459}"/>
              </a:ext>
            </a:extLst>
          </p:cNvPr>
          <p:cNvSpPr/>
          <p:nvPr/>
        </p:nvSpPr>
        <p:spPr>
          <a:xfrm>
            <a:off x="9448800" y="2514600"/>
            <a:ext cx="276225" cy="104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DB39345-E01F-42CA-81B7-AB08216F9606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9316593" y="2619375"/>
            <a:ext cx="270320" cy="1555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77021E8-96C7-48C3-BDD6-986486502A23}"/>
              </a:ext>
            </a:extLst>
          </p:cNvPr>
          <p:cNvSpPr/>
          <p:nvPr/>
        </p:nvSpPr>
        <p:spPr>
          <a:xfrm>
            <a:off x="6908800" y="3513667"/>
            <a:ext cx="1271353" cy="211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92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径向电磁力</a:t>
            </a:r>
            <a:r>
              <a:rPr lang="en-US" altLang="zh-CN" dirty="0"/>
              <a:t>FFT2D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073935"/>
            <a:ext cx="1098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Results-Create User Defined Report-Rectangular Plot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中输出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径向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电磁力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Families-Time-Edit-Use all values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，输出所有结果。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B9157F-238E-446A-AF92-71286E64B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23" t="26240" r="22430" b="12840"/>
          <a:stretch/>
        </p:blipFill>
        <p:spPr>
          <a:xfrm>
            <a:off x="1439333" y="1774103"/>
            <a:ext cx="4309534" cy="41779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694BAA-334A-4A8D-99B0-E5BE40B41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69" y="1491725"/>
            <a:ext cx="3053467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8430F7C-D8E4-4743-B6E3-DFCDEC4C4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2" t="29506" r="52638" b="24075"/>
          <a:stretch/>
        </p:blipFill>
        <p:spPr>
          <a:xfrm>
            <a:off x="7059934" y="4121738"/>
            <a:ext cx="3308936" cy="216000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5B70DD5C-C4BA-4257-AEC5-3CE565DA34EE}"/>
              </a:ext>
            </a:extLst>
          </p:cNvPr>
          <p:cNvSpPr/>
          <p:nvPr/>
        </p:nvSpPr>
        <p:spPr>
          <a:xfrm>
            <a:off x="6201124" y="3678419"/>
            <a:ext cx="534287" cy="3693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458F3C-6849-4982-83BE-F9D62E143491}"/>
              </a:ext>
            </a:extLst>
          </p:cNvPr>
          <p:cNvSpPr/>
          <p:nvPr/>
        </p:nvSpPr>
        <p:spPr>
          <a:xfrm>
            <a:off x="9556750" y="4772025"/>
            <a:ext cx="425450" cy="111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2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径向电磁力</a:t>
            </a:r>
            <a:r>
              <a:rPr lang="en-US" altLang="zh-CN" dirty="0"/>
              <a:t>FFT2D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141844"/>
            <a:ext cx="1098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径向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电磁力结果会以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表格的形式，输出在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files\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dpall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\global\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Ansoft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\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MaxwellProject.aedtresults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-mf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路径下。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9D61BB-E3A3-4EFF-8C31-33F4698D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04" y="1723496"/>
            <a:ext cx="8058592" cy="432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4DD09C3-84B6-4EBD-83A2-F81BE6E1D0F0}"/>
              </a:ext>
            </a:extLst>
          </p:cNvPr>
          <p:cNvSpPr/>
          <p:nvPr/>
        </p:nvSpPr>
        <p:spPr>
          <a:xfrm>
            <a:off x="4191000" y="3031067"/>
            <a:ext cx="4089400" cy="160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217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5567290" cy="542665"/>
          </a:xfrm>
        </p:spPr>
        <p:txBody>
          <a:bodyPr/>
          <a:lstStyle/>
          <a:p>
            <a:r>
              <a:rPr lang="zh-CN" altLang="en-US" dirty="0"/>
              <a:t>电磁力积分成合力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/>
              <p:nvPr/>
            </p:nvSpPr>
            <p:spPr>
              <a:xfrm>
                <a:off x="648952" y="994025"/>
                <a:ext cx="111874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方法一（沿磁体边线积分）：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右键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Field Overlays-Calculator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，进入公式编辑界面。</a:t>
                </a:r>
                <a:endParaRPr lang="en-US" altLang="zh-CN" sz="1400" i="1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Quantity-</a:t>
                </a:r>
                <a:r>
                  <a:rPr lang="en-US" altLang="zh-CN" sz="1400" kern="100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EdgeForceDensity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Form-</a:t>
                </a:r>
                <a:r>
                  <a:rPr lang="en-US" altLang="zh-CN" sz="1400" kern="100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ToCylindrical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Scal-ScalarX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Geometry-Line-Mag_0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，点击∫，编辑好后点击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Add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  <m:r>
                      <a:rPr lang="zh-CN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  <m:r>
                      <a:rPr lang="zh-CN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同理。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2" y="994025"/>
                <a:ext cx="11187448" cy="954107"/>
              </a:xfrm>
              <a:prstGeom prst="rect">
                <a:avLst/>
              </a:prstGeom>
              <a:blipFill>
                <a:blip r:embed="rId2"/>
                <a:stretch>
                  <a:fillRect l="-163" t="-1274" b="-5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>
            <a:extLst>
              <a:ext uri="{FF2B5EF4-FFF2-40B4-BE49-F238E27FC236}">
                <a16:creationId xmlns:a16="http://schemas.microsoft.com/office/drawing/2014/main" id="{7B033DD1-9042-4DF5-969E-CEAE7C39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3" y="1886321"/>
            <a:ext cx="3399504" cy="4320000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50072009-FEB9-4BAA-B2C4-D909C11A93A3}"/>
              </a:ext>
            </a:extLst>
          </p:cNvPr>
          <p:cNvSpPr/>
          <p:nvPr/>
        </p:nvSpPr>
        <p:spPr>
          <a:xfrm>
            <a:off x="6317212" y="4450172"/>
            <a:ext cx="447675" cy="76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C4C7E66-65C6-4546-B665-E9096860E220}"/>
              </a:ext>
            </a:extLst>
          </p:cNvPr>
          <p:cNvSpPr/>
          <p:nvPr/>
        </p:nvSpPr>
        <p:spPr>
          <a:xfrm>
            <a:off x="6317213" y="4558930"/>
            <a:ext cx="447675" cy="76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E68FE83-432B-4754-BC90-BF56788A0AD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764888" y="3969004"/>
            <a:ext cx="498158" cy="628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46175883-1FF6-45F6-A976-C4B0B4AA077E}"/>
              </a:ext>
            </a:extLst>
          </p:cNvPr>
          <p:cNvSpPr/>
          <p:nvPr/>
        </p:nvSpPr>
        <p:spPr>
          <a:xfrm>
            <a:off x="6541049" y="2896161"/>
            <a:ext cx="447675" cy="76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7E07665-0C7C-48C1-B9E8-F42EE263AC01}"/>
              </a:ext>
            </a:extLst>
          </p:cNvPr>
          <p:cNvCxnSpPr>
            <a:cxnSpLocks/>
            <a:stCxn id="40" idx="0"/>
          </p:cNvCxnSpPr>
          <p:nvPr/>
        </p:nvCxnSpPr>
        <p:spPr>
          <a:xfrm flipH="1" flipV="1">
            <a:off x="6676305" y="2471835"/>
            <a:ext cx="88582" cy="424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5BA5B2A-63FC-4E0C-9F3A-E9A2B4267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5" t="17407" r="54583" b="15014"/>
          <a:stretch/>
        </p:blipFill>
        <p:spPr>
          <a:xfrm>
            <a:off x="2412082" y="2066321"/>
            <a:ext cx="2322235" cy="3960000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5A4D4EDD-A239-4380-9FCC-0AFD270871F1}"/>
              </a:ext>
            </a:extLst>
          </p:cNvPr>
          <p:cNvSpPr/>
          <p:nvPr/>
        </p:nvSpPr>
        <p:spPr>
          <a:xfrm>
            <a:off x="5226827" y="3857948"/>
            <a:ext cx="495196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2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5567290" cy="542665"/>
          </a:xfrm>
        </p:spPr>
        <p:txBody>
          <a:bodyPr/>
          <a:lstStyle/>
          <a:p>
            <a:r>
              <a:rPr lang="zh-CN" altLang="en-US" dirty="0"/>
              <a:t>电磁力积分成合力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/>
              <p:nvPr/>
            </p:nvSpPr>
            <p:spPr>
              <a:xfrm>
                <a:off x="648952" y="1036358"/>
                <a:ext cx="111874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分别选中编辑好的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  <m:r>
                      <a:rPr lang="zh-CN" altLang="en-US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  <m:r>
                      <a:rPr lang="zh-CN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  <m:r>
                      <a:rPr lang="zh-CN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</m:oMath>
                </a14:m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Copy to stack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，再点击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，编辑好后点击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Add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，命名为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all</m:t>
                    </m:r>
                    <m:r>
                      <a:rPr lang="en-US" altLang="zh-CN" sz="1400" b="0" i="1" kern="10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𝑚𝑎𝑔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，即为径向电磁力合力。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  <m:r>
                      <a:rPr lang="zh-CN" altLang="en-US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  <m:r>
                      <a:rPr lang="zh-CN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  <m:r>
                      <a:rPr lang="zh-CN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b="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𝑖𝑛𝑡𝑒𝑔𝑟𝑎𝑡𝑒</m:t>
                    </m:r>
                  </m:oMath>
                </a14:m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及切向电磁力合力同理。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2" y="1036358"/>
                <a:ext cx="11187448" cy="738664"/>
              </a:xfrm>
              <a:prstGeom prst="rect">
                <a:avLst/>
              </a:prstGeom>
              <a:blipFill>
                <a:blip r:embed="rId2"/>
                <a:stretch>
                  <a:fillRect l="-54" t="-1653" b="-8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7656BDB-7B54-4571-A3B6-B728272F0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892" y="1933441"/>
            <a:ext cx="3916216" cy="432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D8EED1-75CF-4BC4-AAA2-4F2671EC4C2C}"/>
              </a:ext>
            </a:extLst>
          </p:cNvPr>
          <p:cNvSpPr/>
          <p:nvPr/>
        </p:nvSpPr>
        <p:spPr>
          <a:xfrm>
            <a:off x="4975860" y="2926080"/>
            <a:ext cx="502920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D36F20-0235-4B3B-BD40-C38CF316C4EA}"/>
              </a:ext>
            </a:extLst>
          </p:cNvPr>
          <p:cNvSpPr/>
          <p:nvPr/>
        </p:nvSpPr>
        <p:spPr>
          <a:xfrm>
            <a:off x="4733925" y="4471988"/>
            <a:ext cx="419100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B3CC9D7-F10D-488C-A664-96725D1A006A}"/>
              </a:ext>
            </a:extLst>
          </p:cNvPr>
          <p:cNvSpPr/>
          <p:nvPr/>
        </p:nvSpPr>
        <p:spPr>
          <a:xfrm>
            <a:off x="4412943" y="2926080"/>
            <a:ext cx="502920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2848AF8-F51E-4233-BEB6-CA1CA114080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613275" y="2708275"/>
            <a:ext cx="51128" cy="217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C3FB1E47-954D-46CC-84CE-087C234AC5AF}"/>
              </a:ext>
            </a:extLst>
          </p:cNvPr>
          <p:cNvSpPr/>
          <p:nvPr/>
        </p:nvSpPr>
        <p:spPr>
          <a:xfrm>
            <a:off x="5499795" y="289988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A54254-CF69-4F3C-BDF0-A2E401D1EB3D}"/>
              </a:ext>
            </a:extLst>
          </p:cNvPr>
          <p:cNvSpPr txBox="1"/>
          <p:nvPr/>
        </p:nvSpPr>
        <p:spPr>
          <a:xfrm>
            <a:off x="5454669" y="285528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DB9A040B-CCA4-4A8D-9888-AE41B6C11723}"/>
              </a:ext>
            </a:extLst>
          </p:cNvPr>
          <p:cNvSpPr/>
          <p:nvPr/>
        </p:nvSpPr>
        <p:spPr>
          <a:xfrm>
            <a:off x="4548315" y="4438787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5F62D8-FF87-42A1-B952-18C60CBF60DF}"/>
              </a:ext>
            </a:extLst>
          </p:cNvPr>
          <p:cNvSpPr txBox="1"/>
          <p:nvPr/>
        </p:nvSpPr>
        <p:spPr>
          <a:xfrm>
            <a:off x="4503189" y="4394185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42E99EC9-9EB6-470F-BF47-6B9FF1F8AEE1}"/>
              </a:ext>
            </a:extLst>
          </p:cNvPr>
          <p:cNvSpPr/>
          <p:nvPr/>
        </p:nvSpPr>
        <p:spPr>
          <a:xfrm>
            <a:off x="4228421" y="289988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C858520-053E-414D-BF03-FC458614F640}"/>
              </a:ext>
            </a:extLst>
          </p:cNvPr>
          <p:cNvSpPr txBox="1"/>
          <p:nvPr/>
        </p:nvSpPr>
        <p:spPr>
          <a:xfrm>
            <a:off x="4183295" y="285528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3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27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5567290" cy="542665"/>
          </a:xfrm>
        </p:spPr>
        <p:txBody>
          <a:bodyPr/>
          <a:lstStyle/>
          <a:p>
            <a:r>
              <a:rPr lang="zh-CN" altLang="en-US" dirty="0"/>
              <a:t>电磁力积分成合力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/>
              <p:nvPr/>
            </p:nvSpPr>
            <p:spPr>
              <a:xfrm>
                <a:off x="648952" y="1055789"/>
                <a:ext cx="111874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方法二（沿气隙圆弧积分）：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右键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Field Overlays-Calculator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，进入公式编辑界面。</a:t>
                </a:r>
                <a:endParaRPr lang="en-US" altLang="zh-CN" sz="1400" i="1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选中编辑好的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Copy to stack 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Geometry-Line-Circle1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，点击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∫ 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，编辑好后点击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Add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，命名为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all</m:t>
                    </m:r>
                    <m:r>
                      <a:rPr lang="en-US" altLang="zh-CN" sz="1400" b="0" i="1" kern="10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𝑐𝑖𝑟𝑐𝑙𝑒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，即为径向电磁力合力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2" y="1055789"/>
                <a:ext cx="11187448" cy="954107"/>
              </a:xfrm>
              <a:prstGeom prst="rect">
                <a:avLst/>
              </a:prstGeom>
              <a:blipFill>
                <a:blip r:embed="rId2"/>
                <a:stretch>
                  <a:fillRect l="-163" t="-1274" b="-5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85BA5B2A-63FC-4E0C-9F3A-E9A2B4267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5" t="17407" r="54583" b="15014"/>
          <a:stretch/>
        </p:blipFill>
        <p:spPr>
          <a:xfrm>
            <a:off x="2412082" y="2066321"/>
            <a:ext cx="2322235" cy="3960000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5A4D4EDD-A239-4380-9FCC-0AFD270871F1}"/>
              </a:ext>
            </a:extLst>
          </p:cNvPr>
          <p:cNvSpPr/>
          <p:nvPr/>
        </p:nvSpPr>
        <p:spPr>
          <a:xfrm>
            <a:off x="5084337" y="3861655"/>
            <a:ext cx="780176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7BD275-7883-49C2-BEE0-7A1E79A4F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33" y="1886321"/>
            <a:ext cx="3925502" cy="432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C10AA07-3E35-4800-B742-E001633CA0D0}"/>
              </a:ext>
            </a:extLst>
          </p:cNvPr>
          <p:cNvSpPr/>
          <p:nvPr/>
        </p:nvSpPr>
        <p:spPr>
          <a:xfrm>
            <a:off x="7054850" y="2876550"/>
            <a:ext cx="495300" cy="107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7ADA79-5815-4F5D-9970-BBC77D5276B8}"/>
              </a:ext>
            </a:extLst>
          </p:cNvPr>
          <p:cNvSpPr/>
          <p:nvPr/>
        </p:nvSpPr>
        <p:spPr>
          <a:xfrm>
            <a:off x="6318250" y="4549775"/>
            <a:ext cx="422275" cy="101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54DCC19-F9F5-442B-95A1-EFF607FB8B3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740525" y="3733800"/>
            <a:ext cx="809625" cy="866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C3B9AB-6CBB-4976-8A5C-D489E2347409}"/>
              </a:ext>
            </a:extLst>
          </p:cNvPr>
          <p:cNvSpPr/>
          <p:nvPr/>
        </p:nvSpPr>
        <p:spPr>
          <a:xfrm>
            <a:off x="7315200" y="5105400"/>
            <a:ext cx="433388" cy="107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0CB167-BC3E-4C3B-8B28-7351A9D9B00A}"/>
              </a:ext>
            </a:extLst>
          </p:cNvPr>
          <p:cNvSpPr/>
          <p:nvPr/>
        </p:nvSpPr>
        <p:spPr>
          <a:xfrm>
            <a:off x="6516687" y="2876550"/>
            <a:ext cx="495300" cy="107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6E53FF8-5725-49F2-A299-2572E403F18C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663267" y="2370854"/>
            <a:ext cx="101070" cy="505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50F81EDB-B970-4B56-B7B7-F9309CA58E53}"/>
              </a:ext>
            </a:extLst>
          </p:cNvPr>
          <p:cNvSpPr/>
          <p:nvPr/>
        </p:nvSpPr>
        <p:spPr>
          <a:xfrm>
            <a:off x="7562978" y="2837493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9D33F7-8571-4B6A-A108-FF46A5A454B5}"/>
              </a:ext>
            </a:extLst>
          </p:cNvPr>
          <p:cNvSpPr txBox="1"/>
          <p:nvPr/>
        </p:nvSpPr>
        <p:spPr>
          <a:xfrm>
            <a:off x="7517852" y="2792891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F4C45CB3-B126-4131-AA76-FD4EF04CC581}"/>
              </a:ext>
            </a:extLst>
          </p:cNvPr>
          <p:cNvSpPr/>
          <p:nvPr/>
        </p:nvSpPr>
        <p:spPr>
          <a:xfrm>
            <a:off x="6132640" y="4514371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A3EF67-C40E-4E32-9057-A0C2967D9AA9}"/>
              </a:ext>
            </a:extLst>
          </p:cNvPr>
          <p:cNvSpPr txBox="1"/>
          <p:nvPr/>
        </p:nvSpPr>
        <p:spPr>
          <a:xfrm>
            <a:off x="6087514" y="4469769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CF0D9991-AD6B-4245-9D8B-957B50524C00}"/>
              </a:ext>
            </a:extLst>
          </p:cNvPr>
          <p:cNvSpPr/>
          <p:nvPr/>
        </p:nvSpPr>
        <p:spPr>
          <a:xfrm>
            <a:off x="7129590" y="5066676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92BB297-6159-4335-AC09-0D0270472460}"/>
              </a:ext>
            </a:extLst>
          </p:cNvPr>
          <p:cNvSpPr txBox="1"/>
          <p:nvPr/>
        </p:nvSpPr>
        <p:spPr>
          <a:xfrm>
            <a:off x="7084464" y="5022074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3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F7729F63-B439-4CC1-AC22-958C289D37F0}"/>
              </a:ext>
            </a:extLst>
          </p:cNvPr>
          <p:cNvSpPr/>
          <p:nvPr/>
        </p:nvSpPr>
        <p:spPr>
          <a:xfrm>
            <a:off x="6331028" y="2837493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262E63-0A26-400D-97C5-E9DE80968A70}"/>
              </a:ext>
            </a:extLst>
          </p:cNvPr>
          <p:cNvSpPr txBox="1"/>
          <p:nvPr/>
        </p:nvSpPr>
        <p:spPr>
          <a:xfrm>
            <a:off x="6285902" y="2792891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4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02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5567290" cy="542665"/>
          </a:xfrm>
        </p:spPr>
        <p:txBody>
          <a:bodyPr/>
          <a:lstStyle/>
          <a:p>
            <a:r>
              <a:rPr lang="zh-CN" altLang="en-US" dirty="0"/>
              <a:t>电磁力积分成合力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/>
              <p:nvPr/>
            </p:nvSpPr>
            <p:spPr>
              <a:xfrm>
                <a:off x="648952" y="1055789"/>
                <a:ext cx="111874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右键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Results-Create Fields Report-Rectangular Plot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all</m:t>
                    </m:r>
                    <m:r>
                      <a:rPr lang="en-US" altLang="zh-CN" sz="1400" b="0" i="1" kern="10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𝑚𝑎𝑔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all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𝑐𝑖𝑟𝑐𝑙𝑒</m:t>
                    </m:r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New Report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，会在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Results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下生成相应的时域报告，双击查看。</a:t>
                </a:r>
                <a:endParaRPr lang="en-US" altLang="zh-CN" sz="1400" i="1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2" y="1055789"/>
                <a:ext cx="11187448" cy="523220"/>
              </a:xfrm>
              <a:prstGeom prst="rect">
                <a:avLst/>
              </a:prstGeom>
              <a:blipFill>
                <a:blip r:embed="rId2"/>
                <a:stretch>
                  <a:fillRect l="-54"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40152BC-B476-4AB6-A87B-4563203A0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6" r="64722" b="6142"/>
          <a:stretch/>
        </p:blipFill>
        <p:spPr>
          <a:xfrm>
            <a:off x="848344" y="2015945"/>
            <a:ext cx="2457255" cy="36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8B1E45-BCBB-4D59-904E-33FB4E7C7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718" y="2015945"/>
            <a:ext cx="4360563" cy="36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7B85AE-19A2-4344-8D78-612F38107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400" y="2015945"/>
            <a:ext cx="2950000" cy="3600000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A4964DAC-0FAC-4BCF-AE67-3FBC42242AAA}"/>
              </a:ext>
            </a:extLst>
          </p:cNvPr>
          <p:cNvSpPr/>
          <p:nvPr/>
        </p:nvSpPr>
        <p:spPr>
          <a:xfrm>
            <a:off x="3432597" y="3688945"/>
            <a:ext cx="355600" cy="2540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D8EB2D5-09F4-4B41-9374-5A38311C3EDE}"/>
              </a:ext>
            </a:extLst>
          </p:cNvPr>
          <p:cNvSpPr/>
          <p:nvPr/>
        </p:nvSpPr>
        <p:spPr>
          <a:xfrm>
            <a:off x="8403540" y="3688945"/>
            <a:ext cx="355600" cy="2540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BF5B0F-FAB9-4D23-89DC-8009C7044B34}"/>
              </a:ext>
            </a:extLst>
          </p:cNvPr>
          <p:cNvSpPr/>
          <p:nvPr/>
        </p:nvSpPr>
        <p:spPr>
          <a:xfrm>
            <a:off x="5647267" y="5384800"/>
            <a:ext cx="568975" cy="160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E222F0-0646-4375-91C3-289C3FC8B132}"/>
              </a:ext>
            </a:extLst>
          </p:cNvPr>
          <p:cNvSpPr/>
          <p:nvPr/>
        </p:nvSpPr>
        <p:spPr>
          <a:xfrm>
            <a:off x="9364133" y="4191000"/>
            <a:ext cx="1515534" cy="2963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206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5567290" cy="542665"/>
          </a:xfrm>
        </p:spPr>
        <p:txBody>
          <a:bodyPr/>
          <a:lstStyle/>
          <a:p>
            <a:r>
              <a:rPr lang="zh-CN" altLang="en-US" dirty="0"/>
              <a:t>电磁力积分成合力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115126"/>
            <a:ext cx="1118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Results-Perform FFT on Report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，选择需要进行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FFT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转换的报告，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Apply Function To Complex Data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OK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，会在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下生成相应的频域报告，双击查看。</a:t>
            </a:r>
            <a:endParaRPr lang="en-US" altLang="zh-CN" sz="1400" i="1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488F13-AA7D-4045-A617-3CDB364B3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6" r="76875" b="6142"/>
          <a:stretch/>
        </p:blipFill>
        <p:spPr>
          <a:xfrm>
            <a:off x="239893" y="2163999"/>
            <a:ext cx="1854590" cy="3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BB1978-2468-4C95-BBFF-2992986C0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2" t="36173" r="50000" b="38025"/>
          <a:stretch/>
        </p:blipFill>
        <p:spPr>
          <a:xfrm>
            <a:off x="2478228" y="2699654"/>
            <a:ext cx="2734274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4D4160-3D58-423D-8A79-0FC427B5A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247" y="2159654"/>
            <a:ext cx="2950000" cy="36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89B0F13-F5E3-4506-A98A-779AB9645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474" y="1799654"/>
            <a:ext cx="3256744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0C2EFD7-C780-4B32-A5C4-FF4C32631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474" y="4169721"/>
            <a:ext cx="3256744" cy="1800000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D66F4DF0-684C-46F0-9B01-349657E96CE1}"/>
              </a:ext>
            </a:extLst>
          </p:cNvPr>
          <p:cNvSpPr/>
          <p:nvPr/>
        </p:nvSpPr>
        <p:spPr>
          <a:xfrm>
            <a:off x="2152142" y="3793067"/>
            <a:ext cx="268428" cy="23706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546CA5D-CFB9-4415-9349-891485B3F03F}"/>
              </a:ext>
            </a:extLst>
          </p:cNvPr>
          <p:cNvSpPr/>
          <p:nvPr/>
        </p:nvSpPr>
        <p:spPr>
          <a:xfrm>
            <a:off x="5276292" y="3793067"/>
            <a:ext cx="268428" cy="23706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74367167-68C3-45BA-B108-AA2386D30821}"/>
              </a:ext>
            </a:extLst>
          </p:cNvPr>
          <p:cNvSpPr/>
          <p:nvPr/>
        </p:nvSpPr>
        <p:spPr>
          <a:xfrm>
            <a:off x="10248202" y="3702654"/>
            <a:ext cx="257287" cy="364067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2B79879-EB69-40BC-A8A7-D2C468078FB6}"/>
              </a:ext>
            </a:extLst>
          </p:cNvPr>
          <p:cNvSpPr/>
          <p:nvPr/>
        </p:nvSpPr>
        <p:spPr>
          <a:xfrm>
            <a:off x="6096000" y="4910667"/>
            <a:ext cx="1845733" cy="308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3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电机选型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458809" y="1021194"/>
            <a:ext cx="11690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Ansys Electronics Desktop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右键项目栏中的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RMxprtDesign1-Machine Type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Permanent-Magnet DC Motor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92C90D-773E-4B0F-8930-40D28EC12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5" t="19059" r="59718" b="15054"/>
          <a:stretch/>
        </p:blipFill>
        <p:spPr>
          <a:xfrm>
            <a:off x="1837282" y="1607351"/>
            <a:ext cx="2698955" cy="4518545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BE970D08-FA99-459A-BE63-077A8CCD3793}"/>
              </a:ext>
            </a:extLst>
          </p:cNvPr>
          <p:cNvSpPr/>
          <p:nvPr/>
        </p:nvSpPr>
        <p:spPr>
          <a:xfrm>
            <a:off x="4850058" y="3681957"/>
            <a:ext cx="780176" cy="3693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CEE0A5-24FD-4F29-82CA-BC4B610E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64" y="1509186"/>
            <a:ext cx="4286250" cy="47148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767D34-4443-463D-B76D-69232327606E}"/>
              </a:ext>
            </a:extLst>
          </p:cNvPr>
          <p:cNvSpPr/>
          <p:nvPr/>
        </p:nvSpPr>
        <p:spPr>
          <a:xfrm>
            <a:off x="6102576" y="3916340"/>
            <a:ext cx="1563329" cy="157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300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5567290" cy="542665"/>
          </a:xfrm>
        </p:spPr>
        <p:txBody>
          <a:bodyPr/>
          <a:lstStyle/>
          <a:p>
            <a:r>
              <a:rPr lang="zh-CN" altLang="en-US" dirty="0"/>
              <a:t>时域电磁力云图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157475"/>
            <a:ext cx="1118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Select-Object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，选中四个磁体，右键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Field Overlays-Fields-Other-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edgeForceDensity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对话框中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Quantity-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edgeForceDensity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Plot on edge only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Done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，生成时域下电磁力云图。</a:t>
            </a:r>
            <a:endParaRPr lang="en-US" altLang="zh-CN" sz="1400" i="1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20081B-7812-4BED-8876-40D224948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" b="6359"/>
          <a:stretch/>
        </p:blipFill>
        <p:spPr>
          <a:xfrm>
            <a:off x="648952" y="2198915"/>
            <a:ext cx="6297032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1544C4-E5CE-49DC-82A4-4D5AB2F67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02" y="2198915"/>
            <a:ext cx="3949646" cy="324000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108A40FA-F8A9-4C1A-849F-F6961E672543}"/>
              </a:ext>
            </a:extLst>
          </p:cNvPr>
          <p:cNvSpPr/>
          <p:nvPr/>
        </p:nvSpPr>
        <p:spPr>
          <a:xfrm>
            <a:off x="7037366" y="3643654"/>
            <a:ext cx="464653" cy="35052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1F2961-4FC6-45EA-8C86-969C19B012B2}"/>
              </a:ext>
            </a:extLst>
          </p:cNvPr>
          <p:cNvSpPr/>
          <p:nvPr/>
        </p:nvSpPr>
        <p:spPr>
          <a:xfrm>
            <a:off x="1200150" y="2271713"/>
            <a:ext cx="395288" cy="80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B9BB962-0353-4B6C-BC1A-CE7B935E7CA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95438" y="2312194"/>
            <a:ext cx="2590800" cy="792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05AA1C19-5181-4B88-BB1D-5CCFEFCAB28C}"/>
              </a:ext>
            </a:extLst>
          </p:cNvPr>
          <p:cNvSpPr/>
          <p:nvPr/>
        </p:nvSpPr>
        <p:spPr>
          <a:xfrm>
            <a:off x="2626519" y="4219213"/>
            <a:ext cx="653256" cy="813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CF631635-7CCA-4645-A3D9-8B869B911BB7}"/>
              </a:ext>
            </a:extLst>
          </p:cNvPr>
          <p:cNvSpPr/>
          <p:nvPr/>
        </p:nvSpPr>
        <p:spPr>
          <a:xfrm>
            <a:off x="1016032" y="2225991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700F67-4591-4C60-A12B-347739E1A40B}"/>
              </a:ext>
            </a:extLst>
          </p:cNvPr>
          <p:cNvSpPr txBox="1"/>
          <p:nvPr/>
        </p:nvSpPr>
        <p:spPr>
          <a:xfrm>
            <a:off x="970906" y="2181389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706BE4CB-A003-40FB-8AEE-E2C88C9B60CD}"/>
              </a:ext>
            </a:extLst>
          </p:cNvPr>
          <p:cNvSpPr/>
          <p:nvPr/>
        </p:nvSpPr>
        <p:spPr>
          <a:xfrm>
            <a:off x="2440909" y="4169161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8FE427-AFF5-4FF9-B6F2-2F762C2B595A}"/>
              </a:ext>
            </a:extLst>
          </p:cNvPr>
          <p:cNvSpPr txBox="1"/>
          <p:nvPr/>
        </p:nvSpPr>
        <p:spPr>
          <a:xfrm>
            <a:off x="2395783" y="4124559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9B7C84-70D8-4E2A-A2E5-310611348BA8}"/>
              </a:ext>
            </a:extLst>
          </p:cNvPr>
          <p:cNvSpPr/>
          <p:nvPr/>
        </p:nvSpPr>
        <p:spPr>
          <a:xfrm>
            <a:off x="9588500" y="4581524"/>
            <a:ext cx="888999" cy="100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4DD703C-93CF-4038-80E5-D59734034A6A}"/>
              </a:ext>
            </a:extLst>
          </p:cNvPr>
          <p:cNvSpPr/>
          <p:nvPr/>
        </p:nvSpPr>
        <p:spPr>
          <a:xfrm>
            <a:off x="10556086" y="4857750"/>
            <a:ext cx="778663" cy="114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721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5567290" cy="542665"/>
          </a:xfrm>
        </p:spPr>
        <p:txBody>
          <a:bodyPr/>
          <a:lstStyle/>
          <a:p>
            <a:r>
              <a:rPr lang="zh-CN" altLang="en-US" dirty="0"/>
              <a:t>时域电磁力云图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070225"/>
            <a:ext cx="11187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edgeForceDensity1-Animate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，弹出对话框点击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OK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，生成动态时域电磁力云图。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Animation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对话框中，可以实现动态云图的播放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停止，调整播放速度；点击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Export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，可以将动态云图输出为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.gif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在图例处右键选择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Modify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，可以调整云图显示的相关参数。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FCAF3B-AD23-461B-AD29-BA172F19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7" t="14055" b="20864"/>
          <a:stretch/>
        </p:blipFill>
        <p:spPr>
          <a:xfrm>
            <a:off x="3035633" y="2315489"/>
            <a:ext cx="5722157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1952AB-BDB8-497B-96C0-7A8F9AF6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52" y="2315489"/>
            <a:ext cx="1657166" cy="32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1CE43C-61BA-4528-A43A-94D7D7187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55" r="72969" b="6142"/>
          <a:stretch/>
        </p:blipFill>
        <p:spPr>
          <a:xfrm>
            <a:off x="9487305" y="2315489"/>
            <a:ext cx="1951079" cy="324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BF297AA-79D6-468C-A751-5FCB5B7D7FDB}"/>
              </a:ext>
            </a:extLst>
          </p:cNvPr>
          <p:cNvSpPr/>
          <p:nvPr/>
        </p:nvSpPr>
        <p:spPr>
          <a:xfrm>
            <a:off x="10298037" y="4009938"/>
            <a:ext cx="1140347" cy="1039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1CBE23-36C2-4348-921F-CC961618F4A2}"/>
              </a:ext>
            </a:extLst>
          </p:cNvPr>
          <p:cNvSpPr/>
          <p:nvPr/>
        </p:nvSpPr>
        <p:spPr>
          <a:xfrm>
            <a:off x="3305332" y="3142773"/>
            <a:ext cx="640080" cy="121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左 19">
            <a:extLst>
              <a:ext uri="{FF2B5EF4-FFF2-40B4-BE49-F238E27FC236}">
                <a16:creationId xmlns:a16="http://schemas.microsoft.com/office/drawing/2014/main" id="{047AB142-9608-4D0E-AA14-E9921C2E10D6}"/>
              </a:ext>
            </a:extLst>
          </p:cNvPr>
          <p:cNvSpPr/>
          <p:nvPr/>
        </p:nvSpPr>
        <p:spPr>
          <a:xfrm>
            <a:off x="8910833" y="3841347"/>
            <a:ext cx="423428" cy="337181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0051BE9-AF65-4290-A182-1288EE0F8C11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2306118" y="3203733"/>
            <a:ext cx="999214" cy="225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70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5567290" cy="542665"/>
          </a:xfrm>
        </p:spPr>
        <p:txBody>
          <a:bodyPr/>
          <a:lstStyle/>
          <a:p>
            <a:r>
              <a:rPr lang="zh-CN" altLang="en-US" dirty="0"/>
              <a:t>频域电磁力云图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A9AE4C-340C-43D1-AE79-EE2C68975F1A}"/>
              </a:ext>
            </a:extLst>
          </p:cNvPr>
          <p:cNvSpPr txBox="1"/>
          <p:nvPr/>
        </p:nvSpPr>
        <p:spPr>
          <a:xfrm>
            <a:off x="648952" y="1157475"/>
            <a:ext cx="11187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Select-Object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，选中四个磁体，右键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Field Overlays-Noise Vibration-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Har_Edge_Force_Density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对话框中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Quantity-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Har_Edge_Force_Density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Intrinsic Variables-Freq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选择想要查看的频率，勾选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Plot on edge only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Done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，生成频域下电磁力云图。</a:t>
            </a:r>
            <a:endParaRPr lang="en-US" altLang="zh-CN" sz="1400" i="1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9A92F6-5134-409F-BE96-ADF61D85C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415" y="2235644"/>
            <a:ext cx="3960000" cy="32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9248BD-BD3C-4DE5-9EAD-523AF1020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" b="6142"/>
          <a:stretch/>
        </p:blipFill>
        <p:spPr>
          <a:xfrm>
            <a:off x="648952" y="2247234"/>
            <a:ext cx="6276018" cy="324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CCB65CE-F33B-49D6-8028-7A14DF2CF7B2}"/>
              </a:ext>
            </a:extLst>
          </p:cNvPr>
          <p:cNvSpPr/>
          <p:nvPr/>
        </p:nvSpPr>
        <p:spPr>
          <a:xfrm>
            <a:off x="1203900" y="2325968"/>
            <a:ext cx="395288" cy="80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DD4AFD-B566-4F2A-AEBB-B86B5123B0F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599188" y="2366449"/>
            <a:ext cx="2569587" cy="776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E4D84F2-551D-4F20-AD92-AF3FE306501C}"/>
              </a:ext>
            </a:extLst>
          </p:cNvPr>
          <p:cNvSpPr/>
          <p:nvPr/>
        </p:nvSpPr>
        <p:spPr>
          <a:xfrm>
            <a:off x="1974630" y="3687557"/>
            <a:ext cx="838419" cy="77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50A8D680-572B-4D0F-AEE5-75E067CC591A}"/>
              </a:ext>
            </a:extLst>
          </p:cNvPr>
          <p:cNvSpPr/>
          <p:nvPr/>
        </p:nvSpPr>
        <p:spPr>
          <a:xfrm>
            <a:off x="1019782" y="2280246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C3561F-C78C-4BC1-B5FE-7A0A9E6BF55D}"/>
              </a:ext>
            </a:extLst>
          </p:cNvPr>
          <p:cNvSpPr txBox="1"/>
          <p:nvPr/>
        </p:nvSpPr>
        <p:spPr>
          <a:xfrm>
            <a:off x="974656" y="2235644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F865A7EC-12AA-405B-BAA5-727EA1019581}"/>
              </a:ext>
            </a:extLst>
          </p:cNvPr>
          <p:cNvSpPr/>
          <p:nvPr/>
        </p:nvSpPr>
        <p:spPr>
          <a:xfrm>
            <a:off x="1789021" y="3633574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F9B088-3258-4C82-8948-874922EEED60}"/>
              </a:ext>
            </a:extLst>
          </p:cNvPr>
          <p:cNvSpPr txBox="1"/>
          <p:nvPr/>
        </p:nvSpPr>
        <p:spPr>
          <a:xfrm>
            <a:off x="1743895" y="3588972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533804C1-2CAA-4346-A04F-C27FFA195D29}"/>
              </a:ext>
            </a:extLst>
          </p:cNvPr>
          <p:cNvSpPr/>
          <p:nvPr/>
        </p:nvSpPr>
        <p:spPr>
          <a:xfrm>
            <a:off x="7037366" y="3643654"/>
            <a:ext cx="464653" cy="35052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5EC289-C05F-4B93-A4C6-B9230937C0A1}"/>
              </a:ext>
            </a:extLst>
          </p:cNvPr>
          <p:cNvSpPr/>
          <p:nvPr/>
        </p:nvSpPr>
        <p:spPr>
          <a:xfrm>
            <a:off x="10571326" y="4903470"/>
            <a:ext cx="778663" cy="114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ED6015-B64E-4215-9C24-D66DA9E02C13}"/>
              </a:ext>
            </a:extLst>
          </p:cNvPr>
          <p:cNvSpPr/>
          <p:nvPr/>
        </p:nvSpPr>
        <p:spPr>
          <a:xfrm>
            <a:off x="9594415" y="3196590"/>
            <a:ext cx="921185" cy="114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70D5B3-318B-40CF-BA62-744924DDA5A6}"/>
              </a:ext>
            </a:extLst>
          </p:cNvPr>
          <p:cNvSpPr/>
          <p:nvPr/>
        </p:nvSpPr>
        <p:spPr>
          <a:xfrm>
            <a:off x="8140700" y="4250945"/>
            <a:ext cx="1238192" cy="1761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36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5567290" cy="542665"/>
          </a:xfrm>
        </p:spPr>
        <p:txBody>
          <a:bodyPr/>
          <a:lstStyle/>
          <a:p>
            <a:r>
              <a:rPr lang="zh-CN" altLang="en-US" dirty="0"/>
              <a:t>频域电磁力云图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5F14CE-BBBC-4B51-9EB8-5BACFF9B56FF}"/>
              </a:ext>
            </a:extLst>
          </p:cNvPr>
          <p:cNvSpPr txBox="1"/>
          <p:nvPr/>
        </p:nvSpPr>
        <p:spPr>
          <a:xfrm>
            <a:off x="648952" y="1171445"/>
            <a:ext cx="11187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Har_Edge_Force_Density1-Animate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，弹出对话框点击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OK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，生成动态频域下电磁力云图。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Animation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对话框中，可以实现动态云图的播放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停止，调整播放速度；点击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Export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，可以将动态云图输出为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.gif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在图例处右键选择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Modify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，可以调整云图显示的相关参数。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610431-CC94-4D21-9202-A573E4658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99" t="14055" b="6142"/>
          <a:stretch/>
        </p:blipFill>
        <p:spPr>
          <a:xfrm>
            <a:off x="3026032" y="2318588"/>
            <a:ext cx="5131968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71CC64-4995-40A9-B379-C7CC7A93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52" y="2318588"/>
            <a:ext cx="1657166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481FEA-0E87-488F-9FDD-D74492C4D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4055" r="71444" b="6142"/>
          <a:stretch/>
        </p:blipFill>
        <p:spPr>
          <a:xfrm>
            <a:off x="8877914" y="2318588"/>
            <a:ext cx="2061039" cy="3240000"/>
          </a:xfrm>
          <a:prstGeom prst="rect">
            <a:avLst/>
          </a:prstGeom>
        </p:spPr>
      </p:pic>
      <p:sp>
        <p:nvSpPr>
          <p:cNvPr id="10" name="箭头: 左 9">
            <a:extLst>
              <a:ext uri="{FF2B5EF4-FFF2-40B4-BE49-F238E27FC236}">
                <a16:creationId xmlns:a16="http://schemas.microsoft.com/office/drawing/2014/main" id="{F2E15124-0B90-4BA3-9A9C-6F0E748C6437}"/>
              </a:ext>
            </a:extLst>
          </p:cNvPr>
          <p:cNvSpPr/>
          <p:nvPr/>
        </p:nvSpPr>
        <p:spPr>
          <a:xfrm>
            <a:off x="8306243" y="3769997"/>
            <a:ext cx="423428" cy="337181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7B356A-0BE8-47EA-B965-6C017D90C0C8}"/>
              </a:ext>
            </a:extLst>
          </p:cNvPr>
          <p:cNvSpPr/>
          <p:nvPr/>
        </p:nvSpPr>
        <p:spPr>
          <a:xfrm>
            <a:off x="9798341" y="4018327"/>
            <a:ext cx="1140612" cy="888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BF5D154-5C92-4949-B313-6FD115788A21}"/>
              </a:ext>
            </a:extLst>
          </p:cNvPr>
          <p:cNvSpPr/>
          <p:nvPr/>
        </p:nvSpPr>
        <p:spPr>
          <a:xfrm>
            <a:off x="3263317" y="2709644"/>
            <a:ext cx="545285" cy="1006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D3901ED-102B-4FBD-B04C-1EBA0DADFD7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306118" y="2759978"/>
            <a:ext cx="957199" cy="240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3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5BB7A71-14D9-0A8F-5E1F-5905FB816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4" r="43889" b="897"/>
          <a:stretch/>
        </p:blipFill>
        <p:spPr>
          <a:xfrm>
            <a:off x="3801533" y="2252707"/>
            <a:ext cx="4249242" cy="396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创建谐响应模块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131261"/>
            <a:ext cx="11690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回到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Workbench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界面，创建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Harmonic Response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Engineering Data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，可以设置材料属性，每次更新完材料后，右键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Engineering Data-Update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Geometry-Import Geometry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，选择要导入的电机壳体模型（注：壳体与磁瓦模型建立完成后，需要设置共节点）。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将计算好的电磁力导入谐响应模块，拖动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模块中的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Solution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Harmonic Response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模块中的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，两者之间会创建一条连接线。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69DE82-66FA-B517-BBC0-44F8DD3B01A3}"/>
              </a:ext>
            </a:extLst>
          </p:cNvPr>
          <p:cNvSpPr/>
          <p:nvPr/>
        </p:nvSpPr>
        <p:spPr>
          <a:xfrm>
            <a:off x="3801533" y="3936634"/>
            <a:ext cx="572347" cy="95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808E33E-44A1-8732-9286-896E27D1C7E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373880" y="3984209"/>
            <a:ext cx="13792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2937DD6-BD5A-710D-DDC4-E92C1E360F0E}"/>
              </a:ext>
            </a:extLst>
          </p:cNvPr>
          <p:cNvSpPr txBox="1"/>
          <p:nvPr/>
        </p:nvSpPr>
        <p:spPr>
          <a:xfrm>
            <a:off x="4373880" y="3761750"/>
            <a:ext cx="487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F1D3B9-72EF-1C66-4809-688D6302B50A}"/>
              </a:ext>
            </a:extLst>
          </p:cNvPr>
          <p:cNvSpPr/>
          <p:nvPr/>
        </p:nvSpPr>
        <p:spPr>
          <a:xfrm>
            <a:off x="4959773" y="4185132"/>
            <a:ext cx="572347" cy="95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7B6F2EB-4A3B-E80A-16D7-6194D68F9D40}"/>
              </a:ext>
            </a:extLst>
          </p:cNvPr>
          <p:cNvSpPr/>
          <p:nvPr/>
        </p:nvSpPr>
        <p:spPr>
          <a:xfrm>
            <a:off x="5753100" y="4280282"/>
            <a:ext cx="754380" cy="95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85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建立等效质量点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458809" y="1072421"/>
            <a:ext cx="116902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Harmonic Response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Setup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，进入谐响应分析模块，进行电机振动分析。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将转子、绕组、轴、轴承等效为质量点，右键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Geometry-Insert-Point Mass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，质量点抓取的面为轴承与端盖接触的两个面（图中红色区域），赋予质量点坐标、质量等属性。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E970D08-FA99-459A-BE63-077A8CCD3793}"/>
              </a:ext>
            </a:extLst>
          </p:cNvPr>
          <p:cNvSpPr/>
          <p:nvPr/>
        </p:nvSpPr>
        <p:spPr>
          <a:xfrm>
            <a:off x="4389943" y="3712734"/>
            <a:ext cx="399398" cy="30777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B3AE6A-C583-B2B1-92B2-079A93FD9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6" r="67986" b="43210"/>
          <a:stretch/>
        </p:blipFill>
        <p:spPr>
          <a:xfrm>
            <a:off x="458809" y="2066623"/>
            <a:ext cx="3763265" cy="3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CE389F-ACA7-546A-AC00-4433ABFB1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9" b="4568"/>
          <a:stretch/>
        </p:blipFill>
        <p:spPr>
          <a:xfrm>
            <a:off x="4957211" y="2066623"/>
            <a:ext cx="6884462" cy="360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D3CA82F-9A0D-21DB-5525-F451C28DD625}"/>
              </a:ext>
            </a:extLst>
          </p:cNvPr>
          <p:cNvSpPr/>
          <p:nvPr/>
        </p:nvSpPr>
        <p:spPr>
          <a:xfrm>
            <a:off x="2565399" y="3606901"/>
            <a:ext cx="1083733" cy="143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EE0FEE-06E2-45C6-1CF6-166162BFD920}"/>
              </a:ext>
            </a:extLst>
          </p:cNvPr>
          <p:cNvSpPr/>
          <p:nvPr/>
        </p:nvSpPr>
        <p:spPr>
          <a:xfrm>
            <a:off x="4994276" y="4639834"/>
            <a:ext cx="1069974" cy="4570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480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671A0DBA-1766-F114-6AAD-B21FA303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23" y="1847735"/>
            <a:ext cx="3276145" cy="396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赋予材料属性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501798" y="1240921"/>
            <a:ext cx="11444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赋予材料，机壳、前端盖、后端盖、磁瓦的材料均为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Steel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，材料属性为默认属性。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E970D08-FA99-459A-BE63-077A8CCD3793}"/>
              </a:ext>
            </a:extLst>
          </p:cNvPr>
          <p:cNvSpPr/>
          <p:nvPr/>
        </p:nvSpPr>
        <p:spPr>
          <a:xfrm>
            <a:off x="7749165" y="3643070"/>
            <a:ext cx="458542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F9EE18-5AF1-19DD-11F7-381C55981030}"/>
              </a:ext>
            </a:extLst>
          </p:cNvPr>
          <p:cNvSpPr/>
          <p:nvPr/>
        </p:nvSpPr>
        <p:spPr>
          <a:xfrm>
            <a:off x="8475133" y="5096933"/>
            <a:ext cx="1024467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2E91EC-CBEE-ECFE-ADD8-6DE31AB1B302}"/>
              </a:ext>
            </a:extLst>
          </p:cNvPr>
          <p:cNvSpPr/>
          <p:nvPr/>
        </p:nvSpPr>
        <p:spPr>
          <a:xfrm>
            <a:off x="8929688" y="2269067"/>
            <a:ext cx="747712" cy="609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A5D01FB-C51F-6EAF-CAA4-014D6B4737C9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flipH="1">
            <a:off x="8987367" y="2878667"/>
            <a:ext cx="316177" cy="2218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721EC79E-914E-FB87-4323-DBFB2EE9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63" y="3107735"/>
            <a:ext cx="6941886" cy="144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37249F8-3AF4-333A-6544-675BE70325EF}"/>
              </a:ext>
            </a:extLst>
          </p:cNvPr>
          <p:cNvSpPr txBox="1"/>
          <p:nvPr/>
        </p:nvSpPr>
        <p:spPr>
          <a:xfrm>
            <a:off x="3796806" y="4622799"/>
            <a:ext cx="55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Steel</a:t>
            </a:r>
            <a:endParaRPr lang="zh-CN" altLang="en-US" sz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94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377F9ED-5389-EE53-2D2F-63F0298DC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7" b="4568"/>
          <a:stretch/>
        </p:blipFill>
        <p:spPr>
          <a:xfrm>
            <a:off x="4676281" y="2388512"/>
            <a:ext cx="6902797" cy="36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688E36-40FA-A76F-0E62-B2E56E8AF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79" r="67639" b="32672"/>
          <a:stretch/>
        </p:blipFill>
        <p:spPr>
          <a:xfrm>
            <a:off x="1258417" y="4241723"/>
            <a:ext cx="2507962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D73B97-0ADA-B2CB-B34B-4633FBBE8D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8"/>
          <a:stretch/>
        </p:blipFill>
        <p:spPr>
          <a:xfrm>
            <a:off x="1258417" y="2028512"/>
            <a:ext cx="2494995" cy="216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建立接触关系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501797" y="1023208"/>
            <a:ext cx="11690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建立机壳与前、后端盖的接触关系，删除软件自动创建的接触关系，点击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Connections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Generate 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Auromatic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Connection On Refresh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Connections-Insert-Manual Contact Region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Contact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选择机壳的内表面，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Target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选择前端盖与机壳接触的面（图中蓝色区域），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Type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Bonded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；后端盖与机壳的接触关系同理。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E970D08-FA99-459A-BE63-077A8CCD3793}"/>
              </a:ext>
            </a:extLst>
          </p:cNvPr>
          <p:cNvSpPr/>
          <p:nvPr/>
        </p:nvSpPr>
        <p:spPr>
          <a:xfrm>
            <a:off x="3983357" y="4003846"/>
            <a:ext cx="475945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767D34-4443-463D-B76D-69232327606E}"/>
              </a:ext>
            </a:extLst>
          </p:cNvPr>
          <p:cNvSpPr/>
          <p:nvPr/>
        </p:nvSpPr>
        <p:spPr>
          <a:xfrm>
            <a:off x="2850172" y="5338392"/>
            <a:ext cx="769328" cy="104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46298C-F200-D9F4-3226-9C7856196D2F}"/>
              </a:ext>
            </a:extLst>
          </p:cNvPr>
          <p:cNvSpPr/>
          <p:nvPr/>
        </p:nvSpPr>
        <p:spPr>
          <a:xfrm>
            <a:off x="1309939" y="3916783"/>
            <a:ext cx="1240559" cy="105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7A90A81C-ABEC-9E2B-0888-CC9957A7F476}"/>
              </a:ext>
            </a:extLst>
          </p:cNvPr>
          <p:cNvSpPr/>
          <p:nvPr/>
        </p:nvSpPr>
        <p:spPr>
          <a:xfrm>
            <a:off x="1125333" y="3888501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788FF0-0CCD-CD9F-85D4-AA86EE409AFE}"/>
              </a:ext>
            </a:extLst>
          </p:cNvPr>
          <p:cNvSpPr txBox="1"/>
          <p:nvPr/>
        </p:nvSpPr>
        <p:spPr>
          <a:xfrm>
            <a:off x="1080207" y="3843899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BD515487-711F-5260-CFE0-C15E1A0BA829}"/>
              </a:ext>
            </a:extLst>
          </p:cNvPr>
          <p:cNvSpPr/>
          <p:nvPr/>
        </p:nvSpPr>
        <p:spPr>
          <a:xfrm>
            <a:off x="2665535" y="5312161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C3C52D-D464-8E3C-7605-1D1CF558085F}"/>
              </a:ext>
            </a:extLst>
          </p:cNvPr>
          <p:cNvSpPr txBox="1"/>
          <p:nvPr/>
        </p:nvSpPr>
        <p:spPr>
          <a:xfrm>
            <a:off x="2620409" y="5267559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5BD6D8E-2566-EB7B-899A-93A15BB9247A}"/>
              </a:ext>
            </a:extLst>
          </p:cNvPr>
          <p:cNvSpPr/>
          <p:nvPr/>
        </p:nvSpPr>
        <p:spPr>
          <a:xfrm>
            <a:off x="4724400" y="5188744"/>
            <a:ext cx="1272031" cy="788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871651D-7CD1-71A3-D501-9DAEB801CFB6}"/>
              </a:ext>
            </a:extLst>
          </p:cNvPr>
          <p:cNvSpPr/>
          <p:nvPr/>
        </p:nvSpPr>
        <p:spPr>
          <a:xfrm>
            <a:off x="4724400" y="4733925"/>
            <a:ext cx="1272031" cy="3143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1107230-10C3-6744-3CB2-92A584F0EEEF}"/>
              </a:ext>
            </a:extLst>
          </p:cNvPr>
          <p:cNvSpPr/>
          <p:nvPr/>
        </p:nvSpPr>
        <p:spPr>
          <a:xfrm>
            <a:off x="8467725" y="2795588"/>
            <a:ext cx="404813" cy="102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88E48C-9D5A-A1CA-E3E2-325DB9A30542}"/>
              </a:ext>
            </a:extLst>
          </p:cNvPr>
          <p:cNvSpPr txBox="1"/>
          <p:nvPr/>
        </p:nvSpPr>
        <p:spPr>
          <a:xfrm>
            <a:off x="7942421" y="2897981"/>
            <a:ext cx="1455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选择方式：点、线、面</a:t>
            </a:r>
          </a:p>
        </p:txBody>
      </p:sp>
    </p:spTree>
    <p:extLst>
      <p:ext uri="{BB962C8B-B14F-4D97-AF65-F5344CB8AC3E}">
        <p14:creationId xmlns:p14="http://schemas.microsoft.com/office/powerpoint/2010/main" val="4041346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E78AD87-9D0A-C149-FCA7-BE3A5B393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11" r="67728" b="24846"/>
          <a:stretch/>
        </p:blipFill>
        <p:spPr>
          <a:xfrm>
            <a:off x="8196102" y="2194927"/>
            <a:ext cx="3583148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6A5162-8BBA-E38F-05C5-A82C03B69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71" r="67686" b="18890"/>
          <a:stretch/>
        </p:blipFill>
        <p:spPr>
          <a:xfrm>
            <a:off x="4200393" y="2194927"/>
            <a:ext cx="3254871" cy="360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063073"/>
            <a:ext cx="11339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网格划分：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 Size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设置为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1mm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，即为网格整体尺寸。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Mesh-Insert-Method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Geometry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选择四个磁瓦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的整体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Method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Tetrahedrons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E970D08-FA99-459A-BE63-077A8CCD3793}"/>
              </a:ext>
            </a:extLst>
          </p:cNvPr>
          <p:cNvSpPr/>
          <p:nvPr/>
        </p:nvSpPr>
        <p:spPr>
          <a:xfrm>
            <a:off x="7592178" y="3810261"/>
            <a:ext cx="467009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8ED93B-F3F1-0053-AD1A-66077B928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0"/>
          <a:stretch/>
        </p:blipFill>
        <p:spPr>
          <a:xfrm>
            <a:off x="648952" y="2194927"/>
            <a:ext cx="3266001" cy="3600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767D34-4443-463D-B76D-69232327606E}"/>
              </a:ext>
            </a:extLst>
          </p:cNvPr>
          <p:cNvSpPr/>
          <p:nvPr/>
        </p:nvSpPr>
        <p:spPr>
          <a:xfrm>
            <a:off x="718623" y="5120640"/>
            <a:ext cx="1155897" cy="121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15E4C6-257A-D66B-C25D-9F47B1BEF11B}"/>
              </a:ext>
            </a:extLst>
          </p:cNvPr>
          <p:cNvSpPr/>
          <p:nvPr/>
        </p:nvSpPr>
        <p:spPr>
          <a:xfrm>
            <a:off x="5822749" y="3173307"/>
            <a:ext cx="959052" cy="111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00C998-6729-22F4-81F3-3E7147974417}"/>
              </a:ext>
            </a:extLst>
          </p:cNvPr>
          <p:cNvSpPr/>
          <p:nvPr/>
        </p:nvSpPr>
        <p:spPr>
          <a:xfrm>
            <a:off x="8279356" y="5059680"/>
            <a:ext cx="1155897" cy="121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47EC10-8266-641A-3148-A1B302059488}"/>
              </a:ext>
            </a:extLst>
          </p:cNvPr>
          <p:cNvSpPr/>
          <p:nvPr/>
        </p:nvSpPr>
        <p:spPr>
          <a:xfrm>
            <a:off x="8279356" y="5420697"/>
            <a:ext cx="1155897" cy="121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844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2FEADDB-ACAB-2FD3-8FC6-0D1A958D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27" y="2492187"/>
            <a:ext cx="6328382" cy="324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125813"/>
            <a:ext cx="11339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网格划分：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Named Selection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Geometry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选择四个磁瓦的内表面（图中红色区域）。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Mesh-Insert-Face Meshing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Geometry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Named Selection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，使磁瓦内表面的网格排列整齐，保证电磁力映射的准确性。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Mesh-Generate Mesh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，生成网格，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Mesh-Statistics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中可以查看网格数量。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767D34-4443-463D-B76D-69232327606E}"/>
              </a:ext>
            </a:extLst>
          </p:cNvPr>
          <p:cNvSpPr/>
          <p:nvPr/>
        </p:nvSpPr>
        <p:spPr>
          <a:xfrm>
            <a:off x="906527" y="4648200"/>
            <a:ext cx="1012761" cy="85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E5E151D-28D5-A88E-6AAC-0AE10E627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7"/>
          <a:stretch/>
        </p:blipFill>
        <p:spPr>
          <a:xfrm>
            <a:off x="8147270" y="2492187"/>
            <a:ext cx="2934041" cy="3240000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B66B73E2-07A6-C654-DDAB-345292D3AD22}"/>
              </a:ext>
            </a:extLst>
          </p:cNvPr>
          <p:cNvSpPr/>
          <p:nvPr/>
        </p:nvSpPr>
        <p:spPr>
          <a:xfrm>
            <a:off x="7438535" y="3927521"/>
            <a:ext cx="467009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2D2543-54F7-DFAC-7272-198589C6FA5A}"/>
              </a:ext>
            </a:extLst>
          </p:cNvPr>
          <p:cNvSpPr/>
          <p:nvPr/>
        </p:nvSpPr>
        <p:spPr>
          <a:xfrm>
            <a:off x="8213725" y="4733925"/>
            <a:ext cx="1181491" cy="19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5588FF9-4E4E-D868-47E9-B376EB6FD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007" y="99780"/>
            <a:ext cx="1944685" cy="126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F84CB09-5F93-BF2E-8B83-CBDC0E57FFA4}"/>
              </a:ext>
            </a:extLst>
          </p:cNvPr>
          <p:cNvSpPr/>
          <p:nvPr/>
        </p:nvSpPr>
        <p:spPr>
          <a:xfrm>
            <a:off x="6832600" y="1602866"/>
            <a:ext cx="2159092" cy="2377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101E6D1-32F1-9FF7-95DF-556CEB24D9A9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7912146" y="1359780"/>
            <a:ext cx="107204" cy="2430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2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设置电机参数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DD6F43-D2C4-4308-859E-FF131645D421}"/>
              </a:ext>
            </a:extLst>
          </p:cNvPr>
          <p:cNvSpPr txBox="1"/>
          <p:nvPr/>
        </p:nvSpPr>
        <p:spPr>
          <a:xfrm>
            <a:off x="624348" y="963922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分别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对项目栏中的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Machine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Stator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Pole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Slot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Winding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Commutator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Shaft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进行参数设置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具体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参数见附件。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Pole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材料做额外说明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点开材料列表，勾选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 all 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librarie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，复制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TDK_FB6B_-20cel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Edit Materials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Nonlinear Permanent Magnet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，弹出窗口中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Hc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-4000Oe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3800gauss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，依次点击确定。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72FED4-7077-4963-97AA-BEF326BF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834596"/>
            <a:ext cx="2419850" cy="432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7FEE3BE-0210-42E4-9516-5C6E2E41F123}"/>
              </a:ext>
            </a:extLst>
          </p:cNvPr>
          <p:cNvSpPr/>
          <p:nvPr/>
        </p:nvSpPr>
        <p:spPr>
          <a:xfrm>
            <a:off x="894473" y="2185430"/>
            <a:ext cx="1016000" cy="1159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033F88-93D3-462A-B441-F21F7DDFD2ED}"/>
              </a:ext>
            </a:extLst>
          </p:cNvPr>
          <p:cNvSpPr/>
          <p:nvPr/>
        </p:nvSpPr>
        <p:spPr>
          <a:xfrm>
            <a:off x="1233140" y="4935512"/>
            <a:ext cx="1016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1078C3F-9A6F-42AC-A792-6FBBA0EE9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810" y="1834596"/>
            <a:ext cx="5445125" cy="432000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A51041D-25A4-4BC0-AC01-0686D9D92AA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2249140" y="3994596"/>
            <a:ext cx="1218670" cy="1017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24FBBE8-5E12-43DF-836D-4C859FCE44CA}"/>
              </a:ext>
            </a:extLst>
          </p:cNvPr>
          <p:cNvSpPr/>
          <p:nvPr/>
        </p:nvSpPr>
        <p:spPr>
          <a:xfrm>
            <a:off x="7896407" y="2378579"/>
            <a:ext cx="753533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81F964-B6B0-4BB5-A902-DA7C0813D96F}"/>
              </a:ext>
            </a:extLst>
          </p:cNvPr>
          <p:cNvSpPr/>
          <p:nvPr/>
        </p:nvSpPr>
        <p:spPr>
          <a:xfrm>
            <a:off x="5750105" y="5622370"/>
            <a:ext cx="880533" cy="187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89B5F01-225B-497F-8F87-AE62A3496CEE}"/>
              </a:ext>
            </a:extLst>
          </p:cNvPr>
          <p:cNvSpPr/>
          <p:nvPr/>
        </p:nvSpPr>
        <p:spPr>
          <a:xfrm>
            <a:off x="3574172" y="5622370"/>
            <a:ext cx="880533" cy="187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0DA0622-CFF0-4D83-9FC2-621C5BDE0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041" y="2554596"/>
            <a:ext cx="2733730" cy="2880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29542632-21AC-4219-97B8-E08C25A9D280}"/>
              </a:ext>
            </a:extLst>
          </p:cNvPr>
          <p:cNvSpPr/>
          <p:nvPr/>
        </p:nvSpPr>
        <p:spPr>
          <a:xfrm>
            <a:off x="9682385" y="5087912"/>
            <a:ext cx="854579" cy="150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F2E0038F-E449-48DB-9198-ADF4DA44BBC1}"/>
              </a:ext>
            </a:extLst>
          </p:cNvPr>
          <p:cNvSpPr/>
          <p:nvPr/>
        </p:nvSpPr>
        <p:spPr>
          <a:xfrm>
            <a:off x="8694833" y="2358571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A6CC99-A567-497E-896F-A0D95A35C8A1}"/>
              </a:ext>
            </a:extLst>
          </p:cNvPr>
          <p:cNvSpPr txBox="1"/>
          <p:nvPr/>
        </p:nvSpPr>
        <p:spPr>
          <a:xfrm>
            <a:off x="8649940" y="2313969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3AB6A558-63B5-4CD3-8604-7DEE55330965}"/>
              </a:ext>
            </a:extLst>
          </p:cNvPr>
          <p:cNvSpPr/>
          <p:nvPr/>
        </p:nvSpPr>
        <p:spPr>
          <a:xfrm>
            <a:off x="6675531" y="5637508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1829B475-B783-40F1-A050-A9A7A2A4C178}"/>
              </a:ext>
            </a:extLst>
          </p:cNvPr>
          <p:cNvSpPr/>
          <p:nvPr/>
        </p:nvSpPr>
        <p:spPr>
          <a:xfrm>
            <a:off x="4499598" y="5629938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41F8153-14F8-43EF-9E24-E190F9C2C41F}"/>
              </a:ext>
            </a:extLst>
          </p:cNvPr>
          <p:cNvSpPr txBox="1"/>
          <p:nvPr/>
        </p:nvSpPr>
        <p:spPr>
          <a:xfrm>
            <a:off x="4454705" y="5585336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3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FB2A865-BB3B-438F-8502-951FFF204D07}"/>
              </a:ext>
            </a:extLst>
          </p:cNvPr>
          <p:cNvSpPr txBox="1"/>
          <p:nvPr/>
        </p:nvSpPr>
        <p:spPr>
          <a:xfrm>
            <a:off x="6630638" y="5592906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472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287103-54BE-15F4-8359-ACC28C188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54" r="67847" b="27037"/>
          <a:stretch/>
        </p:blipFill>
        <p:spPr>
          <a:xfrm>
            <a:off x="448334" y="2236806"/>
            <a:ext cx="3720536" cy="36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2562DD-7E38-47CB-6B84-273D3029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0" b="4445"/>
          <a:stretch/>
        </p:blipFill>
        <p:spPr>
          <a:xfrm>
            <a:off x="4868335" y="2236806"/>
            <a:ext cx="6875331" cy="360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映射电磁力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125477"/>
            <a:ext cx="11292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Imported Loads-Insert-Surface Force Density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Scoping Method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Named Selection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Source Frequency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All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Surface Force Density-Import Load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Graphics Controls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中设置，可以查看不同时间阶次的电磁力分布情况。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F52ECD6-CC33-E880-55FB-D8A97A74F9EE}"/>
              </a:ext>
            </a:extLst>
          </p:cNvPr>
          <p:cNvSpPr/>
          <p:nvPr/>
        </p:nvSpPr>
        <p:spPr>
          <a:xfrm>
            <a:off x="4328585" y="3871609"/>
            <a:ext cx="380035" cy="330393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BC6134-0AD8-8EB6-EB3F-92C005F72532}"/>
              </a:ext>
            </a:extLst>
          </p:cNvPr>
          <p:cNvSpPr/>
          <p:nvPr/>
        </p:nvSpPr>
        <p:spPr>
          <a:xfrm>
            <a:off x="2801408" y="3753908"/>
            <a:ext cx="1176867" cy="1640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6EBF1-35C6-5E62-9A65-232DD425B2D7}"/>
              </a:ext>
            </a:extLst>
          </p:cNvPr>
          <p:cNvSpPr/>
          <p:nvPr/>
        </p:nvSpPr>
        <p:spPr>
          <a:xfrm>
            <a:off x="4919133" y="4508500"/>
            <a:ext cx="954617" cy="1640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B15CD41-6679-C3A3-117B-E4474837BEFC}"/>
              </a:ext>
            </a:extLst>
          </p:cNvPr>
          <p:cNvSpPr/>
          <p:nvPr/>
        </p:nvSpPr>
        <p:spPr>
          <a:xfrm>
            <a:off x="4919132" y="4963186"/>
            <a:ext cx="954617" cy="82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567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求解参数设置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3" y="1100279"/>
            <a:ext cx="11314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Settings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中设置求解频率范围和点数，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Method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 Superposition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，设置模态数量和搜索范围。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Damping Controls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Damping Define By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Constant Structural Damping Coefficient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，阻尼设置为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0.06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中设置计算机核数，右键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Solution-Solve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进行求解。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AF9604-6DAD-FB88-C8EA-2C28DB03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19" y="1975301"/>
            <a:ext cx="3300074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217A93-5571-EFED-1B78-49BF0B6A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177" y="1975301"/>
            <a:ext cx="3300074" cy="432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5526DE8-3635-478A-606A-8E52EB5E8227}"/>
              </a:ext>
            </a:extLst>
          </p:cNvPr>
          <p:cNvSpPr/>
          <p:nvPr/>
        </p:nvSpPr>
        <p:spPr>
          <a:xfrm>
            <a:off x="2141801" y="3336131"/>
            <a:ext cx="753534" cy="928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81AEEB-D25E-27D3-1368-346CF230C7D4}"/>
              </a:ext>
            </a:extLst>
          </p:cNvPr>
          <p:cNvSpPr/>
          <p:nvPr/>
        </p:nvSpPr>
        <p:spPr>
          <a:xfrm>
            <a:off x="2141801" y="3598069"/>
            <a:ext cx="753534" cy="928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655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后处理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3" y="1131261"/>
            <a:ext cx="11371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右下角选择想要查看的频率，右键选择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Results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，左侧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中就会创建对应的结果。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 Acceleration-Rename Based on Definition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，如图中所示会以对应的频率命名，右键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 Acceleration-Evaluate All Results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，便可查看不同频率下的加速度云图。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下方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中可以设置播放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停止，调整播放速度。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BCB281-967A-76CA-B019-6EFE93171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 b="4568"/>
          <a:stretch/>
        </p:blipFill>
        <p:spPr>
          <a:xfrm>
            <a:off x="2649191" y="2396640"/>
            <a:ext cx="6893617" cy="3600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12777EC-0A46-A232-1F66-D5F4524A9C6D}"/>
              </a:ext>
            </a:extLst>
          </p:cNvPr>
          <p:cNvSpPr/>
          <p:nvPr/>
        </p:nvSpPr>
        <p:spPr>
          <a:xfrm>
            <a:off x="7594600" y="5435600"/>
            <a:ext cx="516467" cy="93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FB2AFB-FF5A-F3E5-F4F6-D676151B97A4}"/>
              </a:ext>
            </a:extLst>
          </p:cNvPr>
          <p:cNvSpPr/>
          <p:nvPr/>
        </p:nvSpPr>
        <p:spPr>
          <a:xfrm>
            <a:off x="2976563" y="3953933"/>
            <a:ext cx="700087" cy="123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61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后处理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232974"/>
            <a:ext cx="11432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Solution-Insert-Frequency Response-Acceleration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Geometry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选择部分节点，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Orientation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选择方向，右键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Frequency Response-Evaluate All Results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，生成加速度频谱图。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564446-7397-231D-B679-A3C5F9DEA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 b="4445"/>
          <a:stretch/>
        </p:blipFill>
        <p:spPr>
          <a:xfrm>
            <a:off x="502332" y="2385026"/>
            <a:ext cx="6196016" cy="32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D4087C-A670-D58A-4A51-A7737982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758" y="2385026"/>
            <a:ext cx="4982844" cy="324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41B8A7C-8351-3F0E-67E4-F4E63D247A16}"/>
              </a:ext>
            </a:extLst>
          </p:cNvPr>
          <p:cNvSpPr/>
          <p:nvPr/>
        </p:nvSpPr>
        <p:spPr>
          <a:xfrm>
            <a:off x="810154" y="3888582"/>
            <a:ext cx="592666" cy="666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277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b="40650"/>
          <a:stretch>
            <a:fillRect/>
          </a:stretch>
        </p:blipFill>
        <p:spPr>
          <a:xfrm flipH="1">
            <a:off x="0" y="1024184"/>
            <a:ext cx="12192000" cy="30330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0" y="935474"/>
            <a:ext cx="12192000" cy="82893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4385" y="4273998"/>
            <a:ext cx="7491805" cy="16485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4400" b="1" spc="-3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4400" b="1" spc="-300" dirty="0">
              <a:solidFill>
                <a:srgbClr val="0079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400" b="1" spc="-3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 迎 交 流</a:t>
            </a:r>
            <a:endParaRPr lang="en-US" altLang="zh-CN" sz="4400" b="1" spc="-300" dirty="0">
              <a:solidFill>
                <a:srgbClr val="0079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381591"/>
            <a:ext cx="12192000" cy="476409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29397" y="216594"/>
            <a:ext cx="1452582" cy="565543"/>
            <a:chOff x="582273" y="424455"/>
            <a:chExt cx="1393507" cy="54254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 flipV="1">
            <a:off x="0" y="3974323"/>
            <a:ext cx="12192000" cy="82893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电机性能分析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716460-DF80-4AFF-8A31-F1BFAD82E44F}"/>
              </a:ext>
            </a:extLst>
          </p:cNvPr>
          <p:cNvSpPr txBox="1"/>
          <p:nvPr/>
        </p:nvSpPr>
        <p:spPr>
          <a:xfrm>
            <a:off x="648952" y="1099389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Analysis- Add Solution Setup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，确定加载方式、额定输出功率、额定电压、额定转速。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Setup1-Analyze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，对电机性能进行分析，完成后右键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Setup1-Design Sheet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，这里主要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对比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电机的空载转速、空载电流、堵转扭矩和堵转电流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与实验数据的差距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A26F7C-F698-4850-868C-0077BFA4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2" y="1973520"/>
            <a:ext cx="3458801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649B52-AFB4-4BEB-848F-4526B17D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477" y="1973520"/>
            <a:ext cx="2518371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24775-58C2-4660-B903-6B4E21B76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477" y="4133520"/>
            <a:ext cx="2502081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653739-0CB4-4383-8643-B4469DE303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92" t="33211" r="50625" b="15061"/>
          <a:stretch/>
        </p:blipFill>
        <p:spPr>
          <a:xfrm>
            <a:off x="4993566" y="1973520"/>
            <a:ext cx="2966916" cy="432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6F5AE8A-B010-44D7-8F42-EA8133BF8AC9}"/>
              </a:ext>
            </a:extLst>
          </p:cNvPr>
          <p:cNvSpPr/>
          <p:nvPr/>
        </p:nvSpPr>
        <p:spPr>
          <a:xfrm>
            <a:off x="6024514" y="4521200"/>
            <a:ext cx="537153" cy="1862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2CA591-2759-40D7-9A56-29384195B60F}"/>
              </a:ext>
            </a:extLst>
          </p:cNvPr>
          <p:cNvSpPr/>
          <p:nvPr/>
        </p:nvSpPr>
        <p:spPr>
          <a:xfrm>
            <a:off x="6024514" y="5317067"/>
            <a:ext cx="892753" cy="1862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3956F5C-99CF-496C-BDBE-1CA31D2FE94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917267" y="4164600"/>
            <a:ext cx="1440920" cy="1245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5521236E-62B3-43BA-92AE-D07BAD94D16C}"/>
              </a:ext>
            </a:extLst>
          </p:cNvPr>
          <p:cNvSpPr/>
          <p:nvPr/>
        </p:nvSpPr>
        <p:spPr>
          <a:xfrm>
            <a:off x="5838904" y="4535060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A84A1537-963D-417C-A92E-272FFD8B10B8}"/>
              </a:ext>
            </a:extLst>
          </p:cNvPr>
          <p:cNvSpPr/>
          <p:nvPr/>
        </p:nvSpPr>
        <p:spPr>
          <a:xfrm>
            <a:off x="5847049" y="5330927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123661-6008-4734-8629-5AD376EBE257}"/>
              </a:ext>
            </a:extLst>
          </p:cNvPr>
          <p:cNvSpPr txBox="1"/>
          <p:nvPr/>
        </p:nvSpPr>
        <p:spPr>
          <a:xfrm>
            <a:off x="5793778" y="4490458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4FC06B2-600F-41F0-8675-CDC02A0D5510}"/>
              </a:ext>
            </a:extLst>
          </p:cNvPr>
          <p:cNvSpPr txBox="1"/>
          <p:nvPr/>
        </p:nvSpPr>
        <p:spPr>
          <a:xfrm>
            <a:off x="5808196" y="5286325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243DB9-2EF5-4B9C-81FA-4AF598A4E6E2}"/>
              </a:ext>
            </a:extLst>
          </p:cNvPr>
          <p:cNvSpPr/>
          <p:nvPr/>
        </p:nvSpPr>
        <p:spPr>
          <a:xfrm>
            <a:off x="8467725" y="3009900"/>
            <a:ext cx="966788" cy="157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955355-A8F2-48DF-8088-92676923B54E}"/>
              </a:ext>
            </a:extLst>
          </p:cNvPr>
          <p:cNvSpPr/>
          <p:nvPr/>
        </p:nvSpPr>
        <p:spPr>
          <a:xfrm>
            <a:off x="8467725" y="5255129"/>
            <a:ext cx="966788" cy="123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9941FFC-4E13-4B89-A4B9-B52358E393D5}"/>
              </a:ext>
            </a:extLst>
          </p:cNvPr>
          <p:cNvSpPr txBox="1"/>
          <p:nvPr/>
        </p:nvSpPr>
        <p:spPr>
          <a:xfrm>
            <a:off x="9413528" y="2965370"/>
            <a:ext cx="4402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空载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D42634-551A-40EA-8C67-FBCF886ECAA5}"/>
              </a:ext>
            </a:extLst>
          </p:cNvPr>
          <p:cNvSpPr txBox="1"/>
          <p:nvPr/>
        </p:nvSpPr>
        <p:spPr>
          <a:xfrm>
            <a:off x="9413528" y="5193956"/>
            <a:ext cx="4402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堵转</a:t>
            </a:r>
          </a:p>
        </p:txBody>
      </p:sp>
    </p:spTree>
    <p:extLst>
      <p:ext uri="{BB962C8B-B14F-4D97-AF65-F5344CB8AC3E}">
        <p14:creationId xmlns:p14="http://schemas.microsoft.com/office/powerpoint/2010/main" val="96521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en-US" altLang="zh-CN" dirty="0"/>
              <a:t>Maxwell2D</a:t>
            </a:r>
            <a:r>
              <a:rPr lang="zh-CN" altLang="en-US" dirty="0"/>
              <a:t>模型创建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841D08-84FA-4F21-9C03-E9DDD17A0EB4}"/>
              </a:ext>
            </a:extLst>
          </p:cNvPr>
          <p:cNvSpPr txBox="1"/>
          <p:nvPr/>
        </p:nvSpPr>
        <p:spPr>
          <a:xfrm>
            <a:off x="648952" y="1099389"/>
            <a:ext cx="1075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RMxprt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-Design Settings-User Defined Data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，勾选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Enable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，空白处输入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Fractions 1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，确保生成的电机模型完整。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Analysis-Create Maxwell Design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根据已有的参数创建电机二维模型，创建完成后会在任务栏生成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Maxwell2DDesign1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6A66E9-98FF-4652-996C-0A9F6B7C1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19" t="20617" r="29861" b="14938"/>
          <a:stretch/>
        </p:blipFill>
        <p:spPr>
          <a:xfrm>
            <a:off x="648952" y="1966171"/>
            <a:ext cx="2365516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4149E1-B331-402D-809A-AD5C96561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98" y="1966171"/>
            <a:ext cx="3256098" cy="3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328AF7-FA7E-4663-AFC2-46043CBA5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50" t="32716" r="35625" b="35309"/>
          <a:stretch/>
        </p:blipFill>
        <p:spPr>
          <a:xfrm>
            <a:off x="8306176" y="1622609"/>
            <a:ext cx="2209800" cy="21928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E98A48-36A4-4F89-804A-94924EAA0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076" y="4142609"/>
            <a:ext cx="3978000" cy="216000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3DA370B-F59C-4CDB-A698-01E32C2B982E}"/>
              </a:ext>
            </a:extLst>
          </p:cNvPr>
          <p:cNvSpPr/>
          <p:nvPr/>
        </p:nvSpPr>
        <p:spPr>
          <a:xfrm>
            <a:off x="3212244" y="3556621"/>
            <a:ext cx="351178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27C7D59E-591C-4412-8F24-7C7ADB6B486A}"/>
              </a:ext>
            </a:extLst>
          </p:cNvPr>
          <p:cNvSpPr/>
          <p:nvPr/>
        </p:nvSpPr>
        <p:spPr>
          <a:xfrm>
            <a:off x="9301009" y="3850838"/>
            <a:ext cx="220133" cy="256409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41A7D4-4B88-4468-B7B9-32167FB355C5}"/>
              </a:ext>
            </a:extLst>
          </p:cNvPr>
          <p:cNvSpPr/>
          <p:nvPr/>
        </p:nvSpPr>
        <p:spPr>
          <a:xfrm>
            <a:off x="7422076" y="4795309"/>
            <a:ext cx="793083" cy="57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2E8BB1-20AF-491D-8114-98D6A93D106D}"/>
              </a:ext>
            </a:extLst>
          </p:cNvPr>
          <p:cNvSpPr/>
          <p:nvPr/>
        </p:nvSpPr>
        <p:spPr>
          <a:xfrm>
            <a:off x="8814796" y="3491004"/>
            <a:ext cx="1701179" cy="139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1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设置电机运行转速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841D08-84FA-4F21-9C03-E9DDD17A0EB4}"/>
              </a:ext>
            </a:extLst>
          </p:cNvPr>
          <p:cNvSpPr txBox="1"/>
          <p:nvPr/>
        </p:nvSpPr>
        <p:spPr>
          <a:xfrm>
            <a:off x="648952" y="1200989"/>
            <a:ext cx="10751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MotionSetup1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Mechanical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Angular Velocity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设置电机运行时的转速。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AF6938-2708-5B02-8A5B-94945531A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8" t="789" r="1866" b="2246"/>
          <a:stretch/>
        </p:blipFill>
        <p:spPr>
          <a:xfrm>
            <a:off x="6024514" y="1993067"/>
            <a:ext cx="3818125" cy="36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7AC7B6-D5FC-DA2B-F0B0-40F13026D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36" b="19143"/>
          <a:stretch/>
        </p:blipFill>
        <p:spPr>
          <a:xfrm>
            <a:off x="1308068" y="2675467"/>
            <a:ext cx="3743325" cy="223520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FF15E393-3365-CA07-58ED-0C75DE702BD3}"/>
              </a:ext>
            </a:extLst>
          </p:cNvPr>
          <p:cNvSpPr/>
          <p:nvPr/>
        </p:nvSpPr>
        <p:spPr>
          <a:xfrm>
            <a:off x="5318574" y="3639178"/>
            <a:ext cx="397933" cy="30777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5B885E-8647-E19E-E258-5F641BD6F1A5}"/>
              </a:ext>
            </a:extLst>
          </p:cNvPr>
          <p:cNvSpPr/>
          <p:nvPr/>
        </p:nvSpPr>
        <p:spPr>
          <a:xfrm>
            <a:off x="1828661" y="3177116"/>
            <a:ext cx="1041400" cy="203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16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导入转子和磁体</a:t>
            </a:r>
            <a:r>
              <a:rPr lang="en-US" altLang="zh-CN" dirty="0"/>
              <a:t>(</a:t>
            </a:r>
            <a:r>
              <a:rPr lang="zh-CN" altLang="en-US" dirty="0"/>
              <a:t>可选）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90174"/>
            <a:ext cx="10751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说明：由于转子和磁体的部分参数（如磁瓦削边等）无法直接在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模块中实现，需要手动创建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CAD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模型，再导入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模块中。</a:t>
            </a:r>
            <a:endParaRPr lang="en-US" altLang="zh-CN" sz="140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Modeler-Import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，选择需要导入的转子和磁体二维模型文件，勾选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Create Groups for Sub assembly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Stitch Tolerance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0.1mm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将转子和磁体拖动到对应的材料中，删除之前的转子和磁体。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E4FA26-7EAC-404D-876E-339AEF573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42" t="22469" r="50486" b="16031"/>
          <a:stretch/>
        </p:blipFill>
        <p:spPr>
          <a:xfrm>
            <a:off x="1558502" y="2623463"/>
            <a:ext cx="1954106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37297D-59E4-463E-827A-7D6D3C981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45" y="2597123"/>
            <a:ext cx="394871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1FBC75-C125-4563-8F62-9F9054829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392" y="2083463"/>
            <a:ext cx="2006004" cy="396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25D1F8A-EB28-4AFF-9C1E-91DAFE98C6A6}"/>
              </a:ext>
            </a:extLst>
          </p:cNvPr>
          <p:cNvSpPr/>
          <p:nvPr/>
        </p:nvSpPr>
        <p:spPr>
          <a:xfrm>
            <a:off x="9237133" y="2683933"/>
            <a:ext cx="728134" cy="745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弧形 12">
            <a:extLst>
              <a:ext uri="{FF2B5EF4-FFF2-40B4-BE49-F238E27FC236}">
                <a16:creationId xmlns:a16="http://schemas.microsoft.com/office/drawing/2014/main" id="{8225DE0C-4C66-4C02-A009-E8CB876D4997}"/>
              </a:ext>
            </a:extLst>
          </p:cNvPr>
          <p:cNvSpPr/>
          <p:nvPr/>
        </p:nvSpPr>
        <p:spPr>
          <a:xfrm>
            <a:off x="9965267" y="3054989"/>
            <a:ext cx="330200" cy="982134"/>
          </a:xfrm>
          <a:prstGeom prst="curved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4C7DF65-9A3E-4B89-9EA5-68624730F8AD}"/>
              </a:ext>
            </a:extLst>
          </p:cNvPr>
          <p:cNvSpPr/>
          <p:nvPr/>
        </p:nvSpPr>
        <p:spPr>
          <a:xfrm>
            <a:off x="5198533" y="4969933"/>
            <a:ext cx="897467" cy="143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1D3DFA-1E42-4558-9856-E83325478DD0}"/>
              </a:ext>
            </a:extLst>
          </p:cNvPr>
          <p:cNvSpPr/>
          <p:nvPr/>
        </p:nvSpPr>
        <p:spPr>
          <a:xfrm>
            <a:off x="6117662" y="5113867"/>
            <a:ext cx="1076888" cy="143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DB87FA18-D5A1-4003-9F2D-4B989450DD26}"/>
              </a:ext>
            </a:extLst>
          </p:cNvPr>
          <p:cNvSpPr/>
          <p:nvPr/>
        </p:nvSpPr>
        <p:spPr>
          <a:xfrm>
            <a:off x="3601226" y="3897423"/>
            <a:ext cx="431800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09448EC-BC46-45F1-BA91-748FE76592C8}"/>
              </a:ext>
            </a:extLst>
          </p:cNvPr>
          <p:cNvSpPr/>
          <p:nvPr/>
        </p:nvSpPr>
        <p:spPr>
          <a:xfrm>
            <a:off x="8158973" y="3923763"/>
            <a:ext cx="431800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72CEB6-E0B6-497B-BCB5-79804F77DD7F}"/>
              </a:ext>
            </a:extLst>
          </p:cNvPr>
          <p:cNvSpPr txBox="1"/>
          <p:nvPr/>
        </p:nvSpPr>
        <p:spPr>
          <a:xfrm>
            <a:off x="10216233" y="3305889"/>
            <a:ext cx="478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拖动</a:t>
            </a:r>
          </a:p>
        </p:txBody>
      </p:sp>
    </p:spTree>
    <p:extLst>
      <p:ext uri="{BB962C8B-B14F-4D97-AF65-F5344CB8AC3E}">
        <p14:creationId xmlns:p14="http://schemas.microsoft.com/office/powerpoint/2010/main" val="136966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23190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磁体表面：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Select-Edge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，选择四个磁体的边界线，对磁体表面的网格进行精细划分，右键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Mesh-Assign Mesh Operation-On Selection-Length Based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，网格大小为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0.1mm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839082-468E-4F3C-8732-B5A49E686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9" t="24568" r="9514" b="11728"/>
          <a:stretch/>
        </p:blipFill>
        <p:spPr>
          <a:xfrm>
            <a:off x="603412" y="2048933"/>
            <a:ext cx="6941859" cy="36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90C473-2329-4EA9-B0AF-6C33A0A6A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016" y="2588933"/>
            <a:ext cx="3597456" cy="2520000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B0793E3F-AE70-4836-973D-4D8C56C59F5A}"/>
              </a:ext>
            </a:extLst>
          </p:cNvPr>
          <p:cNvSpPr/>
          <p:nvPr/>
        </p:nvSpPr>
        <p:spPr>
          <a:xfrm>
            <a:off x="7602743" y="3709233"/>
            <a:ext cx="431800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465810-D5FB-4ACA-86F6-8546DFFA17FF}"/>
              </a:ext>
            </a:extLst>
          </p:cNvPr>
          <p:cNvSpPr/>
          <p:nvPr/>
        </p:nvSpPr>
        <p:spPr>
          <a:xfrm>
            <a:off x="1481667" y="2175933"/>
            <a:ext cx="63500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18189C2-55DD-4F2F-8C22-BD15A97769B2}"/>
              </a:ext>
            </a:extLst>
          </p:cNvPr>
          <p:cNvCxnSpPr>
            <a:cxnSpLocks/>
          </p:cNvCxnSpPr>
          <p:nvPr/>
        </p:nvCxnSpPr>
        <p:spPr>
          <a:xfrm>
            <a:off x="2371461" y="2277003"/>
            <a:ext cx="3073400" cy="1257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0E533C1A-8BDF-4684-B54D-ADA2EBEA7950}"/>
              </a:ext>
            </a:extLst>
          </p:cNvPr>
          <p:cNvSpPr/>
          <p:nvPr/>
        </p:nvSpPr>
        <p:spPr>
          <a:xfrm>
            <a:off x="1300624" y="2153229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AB7F0BD-BF28-421E-9A60-EEA3298C51DB}"/>
              </a:ext>
            </a:extLst>
          </p:cNvPr>
          <p:cNvSpPr txBox="1"/>
          <p:nvPr/>
        </p:nvSpPr>
        <p:spPr>
          <a:xfrm>
            <a:off x="1255498" y="2108627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9D38EEE2-1626-4B7B-A430-17FCA69DC4FF}"/>
              </a:ext>
            </a:extLst>
          </p:cNvPr>
          <p:cNvSpPr/>
          <p:nvPr/>
        </p:nvSpPr>
        <p:spPr>
          <a:xfrm>
            <a:off x="593001" y="3515141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B86041A-E97C-4856-9BA4-55CA234B1CAA}"/>
              </a:ext>
            </a:extLst>
          </p:cNvPr>
          <p:cNvSpPr txBox="1"/>
          <p:nvPr/>
        </p:nvSpPr>
        <p:spPr>
          <a:xfrm>
            <a:off x="547875" y="3470539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282F10E-D59E-45E2-AB63-11CF5E28C682}"/>
              </a:ext>
            </a:extLst>
          </p:cNvPr>
          <p:cNvSpPr/>
          <p:nvPr/>
        </p:nvSpPr>
        <p:spPr>
          <a:xfrm>
            <a:off x="770467" y="3496733"/>
            <a:ext cx="4080933" cy="212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1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43226</TotalTime>
  <Words>2195</Words>
  <Application>Microsoft Office PowerPoint</Application>
  <PresentationFormat>宽屏</PresentationFormat>
  <Paragraphs>181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等线</vt:lpstr>
      <vt:lpstr>华文中宋</vt:lpstr>
      <vt:lpstr>宋体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Pengfei Zhang （张鹏飞）</dc:creator>
  <cp:lastModifiedBy>Administrator</cp:lastModifiedBy>
  <cp:revision>1605</cp:revision>
  <dcterms:created xsi:type="dcterms:W3CDTF">2017-03-23T03:52:00Z</dcterms:created>
  <dcterms:modified xsi:type="dcterms:W3CDTF">2022-07-01T07:55:21Z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439C8F75B5AD463B8D94EFC508BD56F8</vt:lpwstr>
  </property>
  <property fmtid="{D5CDD505-2E9C-101B-9397-08002B2CF9AE}" pid="3" name="KSOProductBuildVer">
    <vt:lpwstr>2052-11.1.0.11115</vt:lpwstr>
  </property>
</Properties>
</file>